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4" r:id="rId3"/>
    <p:sldId id="287" r:id="rId4"/>
    <p:sldId id="277" r:id="rId5"/>
    <p:sldId id="333" r:id="rId6"/>
    <p:sldId id="279" r:id="rId7"/>
    <p:sldId id="344" r:id="rId8"/>
    <p:sldId id="363" r:id="rId9"/>
    <p:sldId id="364" r:id="rId10"/>
    <p:sldId id="365" r:id="rId11"/>
    <p:sldId id="366" r:id="rId12"/>
    <p:sldId id="283" r:id="rId13"/>
    <p:sldId id="306" r:id="rId14"/>
    <p:sldId id="307" r:id="rId15"/>
    <p:sldId id="309" r:id="rId16"/>
    <p:sldId id="286" r:id="rId17"/>
    <p:sldId id="367" r:id="rId18"/>
    <p:sldId id="368" r:id="rId19"/>
    <p:sldId id="310" r:id="rId20"/>
    <p:sldId id="338" r:id="rId21"/>
    <p:sldId id="369" r:id="rId22"/>
    <p:sldId id="370" r:id="rId23"/>
    <p:sldId id="339" r:id="rId24"/>
    <p:sldId id="337" r:id="rId25"/>
    <p:sldId id="345" r:id="rId26"/>
    <p:sldId id="313" r:id="rId27"/>
    <p:sldId id="340" r:id="rId28"/>
    <p:sldId id="315" r:id="rId29"/>
    <p:sldId id="342" r:id="rId30"/>
    <p:sldId id="322" r:id="rId31"/>
    <p:sldId id="326" r:id="rId32"/>
    <p:sldId id="346" r:id="rId33"/>
    <p:sldId id="353" r:id="rId34"/>
    <p:sldId id="350" r:id="rId35"/>
    <p:sldId id="351" r:id="rId36"/>
    <p:sldId id="352" r:id="rId37"/>
    <p:sldId id="357" r:id="rId38"/>
    <p:sldId id="327" r:id="rId39"/>
    <p:sldId id="341" r:id="rId40"/>
    <p:sldId id="330" r:id="rId41"/>
    <p:sldId id="361" r:id="rId42"/>
    <p:sldId id="343" r:id="rId43"/>
    <p:sldId id="311" r:id="rId44"/>
    <p:sldId id="349" r:id="rId45"/>
    <p:sldId id="334" r:id="rId46"/>
    <p:sldId id="336" r:id="rId47"/>
    <p:sldId id="335" r:id="rId48"/>
    <p:sldId id="359" r:id="rId49"/>
    <p:sldId id="348" r:id="rId50"/>
    <p:sldId id="360" r:id="rId51"/>
    <p:sldId id="331" r:id="rId52"/>
    <p:sldId id="332" r:id="rId53"/>
    <p:sldId id="302" r:id="rId54"/>
    <p:sldId id="303" r:id="rId55"/>
    <p:sldId id="29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5FF"/>
    <a:srgbClr val="23D42C"/>
    <a:srgbClr val="95FF2B"/>
    <a:srgbClr val="2BFAFF"/>
    <a:srgbClr val="2BFF35"/>
    <a:srgbClr val="F6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9" autoAdjust="0"/>
    <p:restoredTop sz="94625" autoAdjust="0"/>
  </p:normalViewPr>
  <p:slideViewPr>
    <p:cSldViewPr>
      <p:cViewPr varScale="1">
        <p:scale>
          <a:sx n="107" d="100"/>
          <a:sy n="107" d="100"/>
        </p:scale>
        <p:origin x="-19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8A241-9963-4FB3-9F95-C16CDE7772E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E23DE-26D0-4DBC-8010-26A09FA0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3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4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9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1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7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1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3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3DCC-19B7-4568-AA66-5C8116E5417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C761-5214-40FF-BA9A-87CF9120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8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s://www.youtube.com/watch?v=pA1Fmy-L7lg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s://www.kickstarter.com/projects/1473808344/omnibus?ref=nav_search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://www.flywrench.com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ttoojala.com/soccerphysics/" TargetMode="External"/><Relationship Id="rId4" Type="http://schemas.openxmlformats.org/officeDocument/2006/relationships/hyperlink" Target="http://terrycavanaghgames.com/hexagon/" TargetMode="External"/><Relationship Id="rId5" Type="http://schemas.openxmlformats.org/officeDocument/2006/relationships/hyperlink" Target="http://cactusquid.blogspot.com/2009/12/gamma-iv-donations.html" TargetMode="External"/><Relationship Id="rId6" Type="http://schemas.openxmlformats.org/officeDocument/2006/relationships/hyperlink" Target="http://www.kamibox.de/pancake" TargetMode="External"/><Relationship Id="rId7" Type="http://schemas.openxmlformats.org/officeDocument/2006/relationships/hyperlink" Target="http://aipanic.com/projects/wobble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oddy.net/GetOnTop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jEryasM4w" TargetMode="External"/><Relationship Id="rId4" Type="http://schemas.openxmlformats.org/officeDocument/2006/relationships/hyperlink" Target="https://www.youtube.com/watch?v=gfa_O9ikPLA" TargetMode="External"/><Relationship Id="rId5" Type="http://schemas.openxmlformats.org/officeDocument/2006/relationships/hyperlink" Target="http://www.indiecade.com/games/selected/punch-the-custard" TargetMode="External"/><Relationship Id="rId6" Type="http://schemas.openxmlformats.org/officeDocument/2006/relationships/hyperlink" Target="http://jimmylands.com/experiments/kissing/" TargetMode="External"/><Relationship Id="rId7" Type="http://schemas.openxmlformats.org/officeDocument/2006/relationships/hyperlink" Target="http://kahoabe.net/?portfolio=hit-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enadmmg.itch.io/atomwork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s://www.youtube.com/watch?v=pA1Fmy-L7lg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hyperlink" Target="http://www.flywrench.com" TargetMode="External"/><Relationship Id="rId8" Type="http://schemas.openxmlformats.org/officeDocument/2006/relationships/image" Target="../media/image6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s://www.youtube.com/watch?v=pA1Fmy-L7lg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hyperlink" Target="http://www.flywrench.com" TargetMode="External"/><Relationship Id="rId8" Type="http://schemas.openxmlformats.org/officeDocument/2006/relationships/image" Target="../media/image6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openxmlformats.org/officeDocument/2006/relationships/image" Target="../media/image23.gi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://www.flywrench.com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28.png"/><Relationship Id="rId8" Type="http://schemas.openxmlformats.org/officeDocument/2006/relationships/hyperlink" Target="https://www.youtube.com/watch?v=pA1Fmy-L7lg" TargetMode="External"/><Relationship Id="rId9" Type="http://schemas.openxmlformats.org/officeDocument/2006/relationships/image" Target="../media/image4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4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926919">
            <a:off x="366525" y="1316755"/>
            <a:ext cx="8457710" cy="41179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7000" dirty="0" smtClean="0">
                <a:solidFill>
                  <a:srgbClr val="FFFF00"/>
                </a:solidFill>
              </a:rPr>
              <a:t>Welcome to</a:t>
            </a:r>
            <a:br>
              <a:rPr lang="en-US" sz="7000" dirty="0" smtClean="0">
                <a:solidFill>
                  <a:srgbClr val="FFFF00"/>
                </a:solidFill>
              </a:rPr>
            </a:br>
            <a:r>
              <a:rPr lang="en-US" sz="7000" dirty="0" smtClean="0">
                <a:solidFill>
                  <a:srgbClr val="FFFF00"/>
                </a:solidFill>
              </a:rPr>
              <a:t/>
            </a:r>
            <a:br>
              <a:rPr lang="en-US" sz="7000" dirty="0" smtClean="0">
                <a:solidFill>
                  <a:srgbClr val="FFFF00"/>
                </a:solidFill>
              </a:rPr>
            </a:br>
            <a:r>
              <a:rPr lang="en-US" sz="7000" dirty="0" smtClean="0">
                <a:solidFill>
                  <a:srgbClr val="FFFF00"/>
                </a:solidFill>
              </a:rPr>
              <a:t>Game Mod Workshop!</a:t>
            </a:r>
            <a:r>
              <a:rPr lang="en-US" sz="7000" dirty="0" smtClean="0">
                <a:solidFill>
                  <a:srgbClr val="FFFF00"/>
                </a:solidFill>
              </a:rPr>
              <a:t/>
            </a:r>
            <a:br>
              <a:rPr lang="en-US" sz="7000" dirty="0" smtClean="0">
                <a:solidFill>
                  <a:srgbClr val="FFFF00"/>
                </a:solidFill>
              </a:rPr>
            </a:br>
            <a:endParaRPr lang="en-US" sz="7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5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you make </a:t>
            </a:r>
            <a:r>
              <a:rPr lang="en-US" b="1" dirty="0" smtClean="0">
                <a:solidFill>
                  <a:srgbClr val="2BFF35"/>
                </a:solidFill>
              </a:rPr>
              <a:t>GOOD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games?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Designers </a:t>
            </a:r>
            <a:r>
              <a:rPr lang="en-US" dirty="0">
                <a:solidFill>
                  <a:srgbClr val="2BFF35"/>
                </a:solidFill>
              </a:rPr>
              <a:t>should spend </a:t>
            </a:r>
            <a:r>
              <a:rPr lang="en-US" dirty="0" smtClean="0">
                <a:solidFill>
                  <a:srgbClr val="2BFF35"/>
                </a:solidFill>
              </a:rPr>
              <a:t>80</a:t>
            </a:r>
            <a:r>
              <a:rPr lang="en-US" dirty="0">
                <a:solidFill>
                  <a:srgbClr val="2BFF35"/>
                </a:solidFill>
              </a:rPr>
              <a:t>% of their time </a:t>
            </a:r>
            <a:r>
              <a:rPr lang="en-US" b="1" dirty="0">
                <a:solidFill>
                  <a:srgbClr val="2BFF35"/>
                </a:solidFill>
              </a:rPr>
              <a:t>WORKING IN ENGINE </a:t>
            </a:r>
            <a:r>
              <a:rPr lang="en-US" dirty="0">
                <a:solidFill>
                  <a:schemeClr val="bg1"/>
                </a:solidFill>
              </a:rPr>
              <a:t>either programming, iterating on parameter settings, </a:t>
            </a:r>
            <a:r>
              <a:rPr lang="en-US" dirty="0" smtClean="0">
                <a:solidFill>
                  <a:schemeClr val="bg1"/>
                </a:solidFill>
              </a:rPr>
              <a:t>playing with timing, scale of objects, blocking </a:t>
            </a:r>
            <a:r>
              <a:rPr lang="en-US" dirty="0">
                <a:solidFill>
                  <a:schemeClr val="bg1"/>
                </a:solidFill>
              </a:rPr>
              <a:t>layouts, etc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Programmers and Artists if your designers are not spending a ton of time in engine remind them to. If they still don’t tell me </a:t>
            </a:r>
            <a:r>
              <a:rPr lang="en-US" dirty="0" smtClean="0">
                <a:solidFill>
                  <a:srgbClr val="FF0000"/>
                </a:solidFill>
              </a:rPr>
              <a:t>so I can help.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6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FF0000"/>
            </a:gs>
          </a:gsLst>
          <a:lin ang="160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you make </a:t>
            </a:r>
            <a:r>
              <a:rPr lang="en-US" b="1" dirty="0" smtClean="0">
                <a:solidFill>
                  <a:srgbClr val="2BFF35"/>
                </a:solidFill>
              </a:rPr>
              <a:t>GOOD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games?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Your games must use only 1 or 2 buttons as input.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mouse or game controller controls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I’m tired of Game Mod Workshop games sucking. They ALWAYS suck because students go way over scope and never finish early enough to polish their games. Limiting your games to 1 or 2 buttons will allow polish</a:t>
            </a:r>
          </a:p>
        </p:txBody>
      </p:sp>
    </p:spTree>
    <p:extLst>
      <p:ext uri="{BB962C8B-B14F-4D97-AF65-F5344CB8AC3E}">
        <p14:creationId xmlns:p14="http://schemas.microsoft.com/office/powerpoint/2010/main" val="26106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Unity is super flexible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Can do 2D, 3D and any game genre basically</a:t>
            </a:r>
          </a:p>
          <a:p>
            <a:r>
              <a:rPr lang="en-US" dirty="0" smtClean="0">
                <a:solidFill>
                  <a:srgbClr val="2BFF35"/>
                </a:solidFill>
              </a:rPr>
              <a:t>Good for games of movement or action:</a:t>
            </a:r>
          </a:p>
          <a:p>
            <a:pPr lvl="1"/>
            <a:r>
              <a:rPr lang="en-US" dirty="0" smtClean="0">
                <a:solidFill>
                  <a:srgbClr val="2BFF35"/>
                </a:solidFill>
              </a:rPr>
              <a:t>hit, shoot, slap, slide, flap, a new thing you invent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Do not make a game in these genres because you wont complete and polish it in a quarter: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adventure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ole-playing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trategy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puzzle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4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Invent a cool </a:t>
            </a:r>
            <a:r>
              <a:rPr lang="en-US" b="1" dirty="0" smtClean="0">
                <a:solidFill>
                  <a:srgbClr val="2BFF35"/>
                </a:solidFill>
              </a:rPr>
              <a:t>new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b="1" dirty="0" smtClean="0">
                <a:solidFill>
                  <a:srgbClr val="2BFF35"/>
                </a:solidFill>
              </a:rPr>
              <a:t>mechanic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build your game up around that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816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PSHNGGG</a:t>
            </a:r>
            <a:r>
              <a:rPr lang="en-US" sz="3600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reated in several days during the “train jam” by DePaul student Chris Wade other folks. Shown at the Game Developers Conference in 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828800"/>
            <a:ext cx="6096000" cy="34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4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Invent a cool </a:t>
            </a:r>
            <a:r>
              <a:rPr lang="en-US" b="1" dirty="0" smtClean="0">
                <a:solidFill>
                  <a:srgbClr val="2BFF35"/>
                </a:solidFill>
              </a:rPr>
              <a:t>new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b="1" dirty="0" smtClean="0">
                <a:solidFill>
                  <a:srgbClr val="2BFF35"/>
                </a:solidFill>
              </a:rPr>
              <a:t>mechanic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build your game up around that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816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OmniBus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Created by </a:t>
            </a:r>
            <a:r>
              <a:rPr lang="en-US" dirty="0">
                <a:solidFill>
                  <a:schemeClr val="bg1"/>
                </a:solidFill>
              </a:rPr>
              <a:t>DePaul </a:t>
            </a:r>
            <a:r>
              <a:rPr lang="en-US" dirty="0" smtClean="0">
                <a:solidFill>
                  <a:schemeClr val="bg1"/>
                </a:solidFill>
              </a:rPr>
              <a:t>students Amir </a:t>
            </a:r>
            <a:r>
              <a:rPr lang="en-US" dirty="0" err="1" smtClean="0">
                <a:solidFill>
                  <a:schemeClr val="bg1"/>
                </a:solidFill>
              </a:rPr>
              <a:t>Badri</a:t>
            </a:r>
            <a:r>
              <a:rPr lang="en-US" dirty="0" smtClean="0">
                <a:solidFill>
                  <a:schemeClr val="bg1"/>
                </a:solidFill>
              </a:rPr>
              <a:t> and Jeremy Crockett in about a quarter. Shown at Bit Bash and Boston Festival of Indie Games. </a:t>
            </a:r>
            <a:r>
              <a:rPr lang="en-US" dirty="0" err="1" smtClean="0">
                <a:solidFill>
                  <a:srgbClr val="FFFFFF"/>
                </a:solidFill>
              </a:rPr>
              <a:t>Kickstarter</a:t>
            </a:r>
            <a:r>
              <a:rPr lang="en-US" dirty="0" smtClean="0">
                <a:solidFill>
                  <a:srgbClr val="FFFFFF"/>
                </a:solidFill>
              </a:rPr>
              <a:t> still going with +$5,000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809750"/>
            <a:ext cx="5943600" cy="33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4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Invent a cool </a:t>
            </a:r>
            <a:r>
              <a:rPr lang="en-US" b="1" dirty="0" smtClean="0">
                <a:solidFill>
                  <a:srgbClr val="2BFF35"/>
                </a:solidFill>
              </a:rPr>
              <a:t>new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b="1" dirty="0" smtClean="0">
                <a:solidFill>
                  <a:srgbClr val="2BFF35"/>
                </a:solidFill>
              </a:rPr>
              <a:t>mechanic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build your game up around that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816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Flywrench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(not a DePaul game)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frenetic </a:t>
            </a:r>
            <a:r>
              <a:rPr lang="en-US" dirty="0">
                <a:solidFill>
                  <a:schemeClr val="bg1"/>
                </a:solidFill>
              </a:rPr>
              <a:t>action game from the makers of </a:t>
            </a:r>
            <a:r>
              <a:rPr lang="en-US" dirty="0" err="1">
                <a:solidFill>
                  <a:schemeClr val="bg1"/>
                </a:solidFill>
              </a:rPr>
              <a:t>Nidhogg</a:t>
            </a:r>
            <a:r>
              <a:rPr lang="en-US" dirty="0">
                <a:solidFill>
                  <a:schemeClr val="bg1"/>
                </a:solidFill>
              </a:rPr>
              <a:t> about piloting an aerobatic ship through the depths of space.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828800"/>
            <a:ext cx="4622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… or create a </a:t>
            </a:r>
            <a:r>
              <a:rPr lang="en-US" sz="3200" dirty="0" smtClean="0">
                <a:solidFill>
                  <a:srgbClr val="2BFF35"/>
                </a:solidFill>
              </a:rPr>
              <a:t>festival-worthy art game</a:t>
            </a:r>
            <a:br>
              <a:rPr lang="en-US" sz="3200" dirty="0" smtClean="0">
                <a:solidFill>
                  <a:srgbClr val="2BFF35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less about action and more about experience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76400"/>
            <a:ext cx="4241800" cy="4301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651000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Innovative minimal input games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hlinkClick r:id="rId2"/>
              </a:rPr>
              <a:t>Get on Top by Bennett </a:t>
            </a:r>
            <a:r>
              <a:rPr lang="en-US" dirty="0" err="1" smtClean="0">
                <a:solidFill>
                  <a:srgbClr val="FFFFFF"/>
                </a:solidFill>
                <a:hlinkClick r:id="rId2"/>
              </a:rPr>
              <a:t>Foddy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3"/>
              </a:rPr>
              <a:t>Soccer Physics by Otto-Ville Ojala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4"/>
              </a:rPr>
              <a:t>Super 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Hexagon by Terry Cavanagh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hlinkClick r:id="rId5"/>
              </a:rPr>
              <a:t>Gamma IV by Cactus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6"/>
              </a:rPr>
              <a:t>Pancake </a:t>
            </a:r>
            <a:r>
              <a:rPr lang="en-US" dirty="0">
                <a:solidFill>
                  <a:srgbClr val="FFFFFF"/>
                </a:solidFill>
                <a:hlinkClick r:id="rId6"/>
              </a:rPr>
              <a:t>by Philipp </a:t>
            </a:r>
            <a:r>
              <a:rPr lang="en-US" dirty="0" smtClean="0">
                <a:solidFill>
                  <a:srgbClr val="FFFFFF"/>
                </a:solidFill>
                <a:hlinkClick r:id="rId6"/>
              </a:rPr>
              <a:t>Stollenmayer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7"/>
              </a:rPr>
              <a:t>Line Wobbler by Robin </a:t>
            </a:r>
            <a:r>
              <a:rPr lang="en-US" dirty="0" err="1" smtClean="0">
                <a:solidFill>
                  <a:srgbClr val="FFFFFF"/>
                </a:solidFill>
                <a:hlinkClick r:id="rId7"/>
              </a:rPr>
              <a:t>Baumgarten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4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Innovative minimal input games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hlinkClick r:id="rId2"/>
              </a:rPr>
              <a:t>AtomWorks by Martian Made Games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3"/>
              </a:rPr>
              <a:t>Incredipede </a:t>
            </a:r>
            <a:r>
              <a:rPr lang="en-US" dirty="0" smtClean="0">
                <a:solidFill>
                  <a:srgbClr val="FFFFFF"/>
                </a:solidFill>
              </a:rPr>
              <a:t>or </a:t>
            </a:r>
            <a:r>
              <a:rPr lang="en-US" dirty="0" smtClean="0">
                <a:solidFill>
                  <a:srgbClr val="FFFFFF"/>
                </a:solidFill>
                <a:hlinkClick r:id="rId4"/>
              </a:rPr>
              <a:t>How to be a Tree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5"/>
              </a:rPr>
              <a:t>Punch the Custard by George Buckenham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6"/>
              </a:rPr>
              <a:t>Realistic </a:t>
            </a:r>
            <a:r>
              <a:rPr lang="en-US" dirty="0">
                <a:solidFill>
                  <a:srgbClr val="FFFFFF"/>
                </a:solidFill>
                <a:hlinkClick r:id="rId6"/>
              </a:rPr>
              <a:t>Kissing Simulator by Jimmy Andrews and Loren </a:t>
            </a:r>
            <a:r>
              <a:rPr lang="en-US" dirty="0" smtClean="0">
                <a:solidFill>
                  <a:srgbClr val="FFFFFF"/>
                </a:solidFill>
                <a:hlinkClick r:id="rId6"/>
              </a:rPr>
              <a:t>Schmidt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7"/>
              </a:rPr>
              <a:t>Hit Me by </a:t>
            </a:r>
            <a:r>
              <a:rPr lang="en-US" dirty="0" err="1" smtClean="0">
                <a:solidFill>
                  <a:srgbClr val="FFFFFF"/>
                </a:solidFill>
                <a:hlinkClick r:id="rId7"/>
              </a:rPr>
              <a:t>Kaho</a:t>
            </a:r>
            <a:r>
              <a:rPr lang="en-US" dirty="0" smtClean="0">
                <a:solidFill>
                  <a:srgbClr val="FFFFFF"/>
                </a:solidFill>
                <a:hlinkClick r:id="rId7"/>
              </a:rPr>
              <a:t> Abe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8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Before the next class each of you will have to </a:t>
            </a:r>
            <a:r>
              <a:rPr lang="en-US" sz="3200" b="1" dirty="0" smtClean="0">
                <a:solidFill>
                  <a:srgbClr val="2BFF35"/>
                </a:solidFill>
              </a:rPr>
              <a:t>BRAINSTORM</a:t>
            </a:r>
            <a:r>
              <a:rPr lang="en-US" sz="3200" dirty="0" smtClean="0">
                <a:solidFill>
                  <a:srgbClr val="2BFF35"/>
                </a:solidFill>
              </a:rPr>
              <a:t> game ideas by yourself </a:t>
            </a:r>
            <a:r>
              <a:rPr lang="en-US" sz="3200" dirty="0" smtClean="0">
                <a:solidFill>
                  <a:schemeClr val="bg1"/>
                </a:solidFill>
              </a:rPr>
              <a:t>and then </a:t>
            </a:r>
            <a:r>
              <a:rPr lang="en-US" sz="3200" b="1" dirty="0" smtClean="0">
                <a:solidFill>
                  <a:srgbClr val="2BFF35"/>
                </a:solidFill>
              </a:rPr>
              <a:t>PITCH</a:t>
            </a:r>
            <a:r>
              <a:rPr lang="en-US" sz="3200" dirty="0" smtClean="0">
                <a:solidFill>
                  <a:srgbClr val="2BFF35"/>
                </a:solidFill>
              </a:rPr>
              <a:t> your best idea to your team</a:t>
            </a:r>
            <a:br>
              <a:rPr lang="en-US" sz="3200" dirty="0" smtClean="0">
                <a:solidFill>
                  <a:srgbClr val="2BFF35"/>
                </a:solidFill>
              </a:rPr>
            </a:br>
            <a:r>
              <a:rPr lang="en-US" sz="3200" dirty="0" smtClean="0">
                <a:solidFill>
                  <a:srgbClr val="2BFF35"/>
                </a:solidFill>
              </a:rPr>
              <a:t/>
            </a:r>
            <a:br>
              <a:rPr lang="en-US" sz="3200" dirty="0" smtClean="0">
                <a:solidFill>
                  <a:srgbClr val="2BFF35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0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will you do in this class?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2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362200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Find </a:t>
            </a:r>
            <a:r>
              <a:rPr lang="en-US" sz="3200" dirty="0" smtClean="0">
                <a:solidFill>
                  <a:schemeClr val="bg1"/>
                </a:solidFill>
              </a:rPr>
              <a:t>Inspiration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Form your Problem</a:t>
            </a: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Brainstorm </a:t>
            </a:r>
            <a:r>
              <a:rPr lang="en-US" sz="3200" dirty="0">
                <a:solidFill>
                  <a:schemeClr val="bg1"/>
                </a:solidFill>
              </a:rPr>
              <a:t>Ideas around 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Rate </a:t>
            </a:r>
            <a:r>
              <a:rPr lang="en-US" sz="3200" dirty="0">
                <a:solidFill>
                  <a:schemeClr val="bg1"/>
                </a:solidFill>
              </a:rPr>
              <a:t>and Select Best Game </a:t>
            </a:r>
            <a:r>
              <a:rPr lang="en-US" sz="3200" dirty="0" smtClean="0">
                <a:solidFill>
                  <a:schemeClr val="bg1"/>
                </a:solidFill>
              </a:rPr>
              <a:t>Idea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371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2BFF35"/>
                </a:solidFill>
              </a:rPr>
              <a:t>To create your best ideas follow these steps:</a:t>
            </a:r>
            <a:endParaRPr lang="en-US" sz="3200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8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362200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Find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Inspiration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Form your Problem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Brainstorm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Ideas around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Rate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and Select Best Game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Idea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371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To create your best ideas follow these steps: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0161020">
            <a:off x="-73124" y="3017481"/>
            <a:ext cx="95266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dirty="0" smtClean="0">
                <a:effectLst>
                  <a:outerShdw blurRad="288925" dist="88900" dir="2700000" sx="74000" sy="74000" algn="tl" rotWithShape="0">
                    <a:srgbClr val="000000">
                      <a:alpha val="43000"/>
                    </a:srgbClr>
                  </a:outerShdw>
                </a:effectLst>
              </a:rPr>
              <a:t>YOU NEED TO REFER TO THE READING</a:t>
            </a:r>
            <a:endParaRPr lang="en-US" sz="4600" b="1" dirty="0">
              <a:effectLst>
                <a:outerShdw blurRad="288925" dist="88900" dir="2700000" sx="74000" sy="74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161020">
            <a:off x="-96205" y="2968386"/>
            <a:ext cx="95266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dirty="0" smtClean="0">
                <a:solidFill>
                  <a:srgbClr val="FFFF00"/>
                </a:solidFill>
                <a:effectLst>
                  <a:outerShdw blurRad="288925" dist="88900" dir="2700000" sx="74000" sy="74000" algn="tl" rotWithShape="0">
                    <a:srgbClr val="000000">
                      <a:alpha val="43000"/>
                    </a:srgbClr>
                  </a:outerShdw>
                </a:effectLst>
              </a:rPr>
              <a:t>YOU NEED TO REFER TO THE READING</a:t>
            </a:r>
            <a:endParaRPr lang="en-US" sz="4600" b="1" dirty="0">
              <a:solidFill>
                <a:srgbClr val="FFFF00"/>
              </a:solidFill>
              <a:effectLst>
                <a:outerShdw blurRad="288925" dist="88900" dir="2700000" sx="74000" sy="74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37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3-31 at 4.45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50984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161020">
            <a:off x="-73124" y="3017481"/>
            <a:ext cx="95266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dirty="0" smtClean="0">
                <a:effectLst>
                  <a:outerShdw blurRad="288925" dist="88900" dir="2700000" sx="74000" sy="74000" algn="tl" rotWithShape="0">
                    <a:srgbClr val="000000">
                      <a:alpha val="43000"/>
                    </a:srgbClr>
                  </a:outerShdw>
                </a:effectLst>
              </a:rPr>
              <a:t>YOU NEED TO REFER TO THE READING</a:t>
            </a:r>
            <a:endParaRPr lang="en-US" sz="4600" b="1" dirty="0">
              <a:effectLst>
                <a:outerShdw blurRad="288925" dist="88900" dir="2700000" sx="74000" sy="74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0161020">
            <a:off x="-96205" y="2968386"/>
            <a:ext cx="95266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dirty="0" smtClean="0">
                <a:solidFill>
                  <a:srgbClr val="FFFF00"/>
                </a:solidFill>
                <a:effectLst>
                  <a:outerShdw blurRad="288925" dist="88900" dir="2700000" sx="74000" sy="74000" algn="tl" rotWithShape="0">
                    <a:srgbClr val="000000">
                      <a:alpha val="43000"/>
                    </a:srgbClr>
                  </a:outerShdw>
                </a:effectLst>
              </a:rPr>
              <a:t>YOU NEED TO REFER TO THE READING</a:t>
            </a:r>
            <a:endParaRPr lang="en-US" sz="4600" b="1" dirty="0">
              <a:solidFill>
                <a:srgbClr val="FFFF00"/>
              </a:solidFill>
              <a:effectLst>
                <a:outerShdw blurRad="288925" dist="88900" dir="2700000" sx="74000" sy="74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7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362200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2BFF35"/>
                </a:solidFill>
              </a:rPr>
              <a:t>Find </a:t>
            </a:r>
            <a:r>
              <a:rPr lang="en-US" sz="3200" dirty="0" smtClean="0">
                <a:solidFill>
                  <a:srgbClr val="2BFF35"/>
                </a:solidFill>
              </a:rPr>
              <a:t>Inspiration</a:t>
            </a:r>
            <a:endParaRPr lang="en-US" sz="3200" dirty="0">
              <a:solidFill>
                <a:srgbClr val="2BFF3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Form your Problem-Statement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Brainstorm </a:t>
            </a:r>
            <a:r>
              <a:rPr lang="en-US" sz="3200" dirty="0">
                <a:solidFill>
                  <a:schemeClr val="bg1"/>
                </a:solidFill>
              </a:rPr>
              <a:t>Ideas around 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Rate </a:t>
            </a:r>
            <a:r>
              <a:rPr lang="en-US" sz="3200" dirty="0">
                <a:solidFill>
                  <a:schemeClr val="bg1"/>
                </a:solidFill>
              </a:rPr>
              <a:t>and Select Best Game </a:t>
            </a:r>
            <a:r>
              <a:rPr lang="en-US" sz="3200" dirty="0" smtClean="0">
                <a:solidFill>
                  <a:schemeClr val="bg1"/>
                </a:solidFill>
              </a:rPr>
              <a:t>Idea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371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To create your best ideas follow these steps: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4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Be </a:t>
            </a:r>
            <a:r>
              <a:rPr lang="en-US" sz="5400" dirty="0" smtClean="0">
                <a:solidFill>
                  <a:srgbClr val="2BFF35"/>
                </a:solidFill>
              </a:rPr>
              <a:t>inspired </a:t>
            </a:r>
            <a:r>
              <a:rPr lang="en-US" sz="5400" dirty="0" smtClean="0">
                <a:solidFill>
                  <a:schemeClr val="bg1"/>
                </a:solidFill>
              </a:rPr>
              <a:t>by something. 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What are some things that inspire you?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The more unusual and unique the better.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Even hate can be inspiring! </a:t>
            </a:r>
            <a:r>
              <a:rPr lang="en-US" sz="4800" dirty="0" smtClean="0">
                <a:solidFill>
                  <a:schemeClr val="bg1"/>
                </a:solidFill>
                <a:sym typeface="Wingdings"/>
              </a:rPr>
              <a:t>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52600"/>
            <a:ext cx="779151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338" y="2971800"/>
            <a:ext cx="3733800" cy="21002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Be </a:t>
            </a:r>
            <a:r>
              <a:rPr lang="en-US" sz="5400" dirty="0" smtClean="0">
                <a:solidFill>
                  <a:srgbClr val="2BFF35"/>
                </a:solidFill>
              </a:rPr>
              <a:t>inspired </a:t>
            </a:r>
            <a:r>
              <a:rPr lang="en-US" sz="5400" dirty="0" smtClean="0">
                <a:solidFill>
                  <a:schemeClr val="bg1"/>
                </a:solidFill>
              </a:rPr>
              <a:t>by something…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524000"/>
            <a:ext cx="8458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FFFF"/>
                </a:solidFill>
              </a:rPr>
              <a:t>Dumpy: Going Elephants (VR Game)</a:t>
            </a:r>
            <a:endParaRPr lang="en-US" sz="2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2600" dirty="0">
                <a:solidFill>
                  <a:srgbClr val="2BFF35"/>
                </a:solidFill>
              </a:rPr>
              <a:t>Inspired </a:t>
            </a:r>
            <a:r>
              <a:rPr lang="en-US" sz="2600" dirty="0" smtClean="0">
                <a:solidFill>
                  <a:srgbClr val="2BFF35"/>
                </a:solidFill>
              </a:rPr>
              <a:t>by how bad VR games were on the Oculus Rift</a:t>
            </a:r>
          </a:p>
          <a:p>
            <a:pPr marL="571500" indent="-571500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Game </a:t>
            </a:r>
            <a:r>
              <a:rPr lang="en-US" sz="2600" dirty="0" smtClean="0">
                <a:solidFill>
                  <a:srgbClr val="FFFFFF"/>
                </a:solidFill>
              </a:rPr>
              <a:t>won awards, $5,000, shown internationally</a:t>
            </a:r>
            <a:endParaRPr lang="en-US" sz="2600" dirty="0" smtClean="0">
              <a:solidFill>
                <a:srgbClr val="FFFFFF"/>
              </a:solidFill>
            </a:endParaRPr>
          </a:p>
          <a:p>
            <a:endParaRPr lang="en-US" sz="2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US" sz="2600" dirty="0">
              <a:solidFill>
                <a:srgbClr val="FFFFFF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US" sz="2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733800"/>
            <a:ext cx="4034438" cy="227036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191000" y="4572000"/>
            <a:ext cx="9906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588" y="4816912"/>
            <a:ext cx="3837412" cy="20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600200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Find </a:t>
            </a:r>
            <a:r>
              <a:rPr lang="en-US" sz="3200" dirty="0" smtClean="0">
                <a:solidFill>
                  <a:srgbClr val="FFFFFF"/>
                </a:solidFill>
              </a:rPr>
              <a:t>Inspiration</a:t>
            </a:r>
            <a:endParaRPr lang="en-US" sz="32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2BFF35"/>
                </a:solidFill>
              </a:rPr>
              <a:t>Form your Problem</a:t>
            </a:r>
            <a:r>
              <a:rPr lang="en-US" sz="3200" dirty="0">
                <a:solidFill>
                  <a:srgbClr val="2BFF35"/>
                </a:solidFill>
              </a:rPr>
              <a:t>-</a:t>
            </a:r>
            <a:r>
              <a:rPr lang="en-US" sz="3200" dirty="0" smtClean="0">
                <a:solidFill>
                  <a:srgbClr val="2BFF35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Brainstorm </a:t>
            </a:r>
            <a:r>
              <a:rPr lang="en-US" sz="3200" dirty="0">
                <a:solidFill>
                  <a:schemeClr val="bg1"/>
                </a:solidFill>
              </a:rPr>
              <a:t>Ideas around 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Rate </a:t>
            </a:r>
            <a:r>
              <a:rPr lang="en-US" sz="3200" dirty="0">
                <a:solidFill>
                  <a:schemeClr val="bg1"/>
                </a:solidFill>
              </a:rPr>
              <a:t>and Select Best Game </a:t>
            </a:r>
            <a:r>
              <a:rPr lang="en-US" sz="3200" dirty="0" smtClean="0">
                <a:solidFill>
                  <a:schemeClr val="bg1"/>
                </a:solidFill>
              </a:rPr>
              <a:t>Idea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609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To create your best ideas follow these steps: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8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>
                <a:solidFill>
                  <a:schemeClr val="bg1"/>
                </a:solidFill>
              </a:rPr>
              <a:t>Inspiration Leads to a</a:t>
            </a:r>
            <a:br>
              <a:rPr lang="en-US" sz="7200" dirty="0" smtClean="0">
                <a:solidFill>
                  <a:schemeClr val="bg1"/>
                </a:solidFill>
              </a:rPr>
            </a:br>
            <a:r>
              <a:rPr lang="en-US" sz="7200" dirty="0" smtClean="0">
                <a:solidFill>
                  <a:schemeClr val="bg1"/>
                </a:solidFill>
              </a:rPr>
              <a:t>Problem Statement.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3505200"/>
            <a:ext cx="807720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2BFF35"/>
                </a:solidFill>
              </a:rPr>
              <a:t>use head rotation in VR as easy &amp; novel mechanic?</a:t>
            </a:r>
          </a:p>
          <a:p>
            <a:endParaRPr lang="en-US" sz="2800" dirty="0">
              <a:solidFill>
                <a:srgbClr val="2BFF35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2BFF35"/>
                </a:solidFill>
              </a:rPr>
              <a:t>blend spinning tops + lightning in a cool way</a:t>
            </a:r>
            <a:r>
              <a:rPr lang="en-US" sz="2800" dirty="0" smtClean="0">
                <a:solidFill>
                  <a:srgbClr val="2BFF35"/>
                </a:solidFill>
              </a:rPr>
              <a:t>?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2BFF35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2BFF35"/>
                </a:solidFill>
              </a:rPr>
              <a:t>feel like a Surrealist painting?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2BFF35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2BFF3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362200"/>
            <a:ext cx="5867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2BFF35"/>
                </a:solidFill>
              </a:rPr>
              <a:t>How can a game…</a:t>
            </a:r>
          </a:p>
        </p:txBody>
      </p:sp>
    </p:spTree>
    <p:extLst>
      <p:ext uri="{BB962C8B-B14F-4D97-AF65-F5344CB8AC3E}">
        <p14:creationId xmlns:p14="http://schemas.microsoft.com/office/powerpoint/2010/main" val="369295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600200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Find </a:t>
            </a:r>
            <a:r>
              <a:rPr lang="en-US" sz="3200" dirty="0" smtClean="0">
                <a:solidFill>
                  <a:srgbClr val="FFFFFF"/>
                </a:solidFill>
              </a:rPr>
              <a:t>Inspiration</a:t>
            </a:r>
            <a:endParaRPr lang="en-US" sz="32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Form your Problem</a:t>
            </a: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2BFF35"/>
                </a:solidFill>
              </a:rPr>
              <a:t>Brainstorm </a:t>
            </a:r>
            <a:r>
              <a:rPr lang="en-US" sz="3200" dirty="0">
                <a:solidFill>
                  <a:srgbClr val="2BFF35"/>
                </a:solidFill>
              </a:rPr>
              <a:t>Ideas around </a:t>
            </a:r>
            <a:r>
              <a:rPr lang="en-US" sz="3200" dirty="0" smtClean="0">
                <a:solidFill>
                  <a:srgbClr val="2BFF35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Rate </a:t>
            </a:r>
            <a:r>
              <a:rPr lang="en-US" sz="3200" dirty="0">
                <a:solidFill>
                  <a:schemeClr val="bg1"/>
                </a:solidFill>
              </a:rPr>
              <a:t>and Select Best Game </a:t>
            </a:r>
            <a:r>
              <a:rPr lang="en-US" sz="3200" dirty="0" smtClean="0">
                <a:solidFill>
                  <a:schemeClr val="bg1"/>
                </a:solidFill>
              </a:rPr>
              <a:t>Idea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609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To create your best ideas follow these steps: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5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will you do in this class?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Create and </a:t>
            </a:r>
            <a:r>
              <a:rPr lang="en-US" sz="4000" dirty="0">
                <a:solidFill>
                  <a:schemeClr val="bg1"/>
                </a:solidFill>
              </a:rPr>
              <a:t>i</a:t>
            </a:r>
            <a:r>
              <a:rPr lang="en-US" sz="4000" dirty="0" smtClean="0">
                <a:solidFill>
                  <a:schemeClr val="bg1"/>
                </a:solidFill>
              </a:rPr>
              <a:t>terate a game that is: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>
                <a:solidFill>
                  <a:srgbClr val="2BFF35"/>
                </a:solidFill>
              </a:rPr>
              <a:t>Short (one minute long)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>
                <a:solidFill>
                  <a:srgbClr val="2BFF35"/>
                </a:solidFill>
              </a:rPr>
              <a:t>Polished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>
                <a:solidFill>
                  <a:srgbClr val="2BFF35"/>
                </a:solidFill>
              </a:rPr>
              <a:t>Innovative</a:t>
            </a:r>
          </a:p>
        </p:txBody>
      </p:sp>
    </p:spTree>
    <p:extLst>
      <p:ext uri="{BB962C8B-B14F-4D97-AF65-F5344CB8AC3E}">
        <p14:creationId xmlns:p14="http://schemas.microsoft.com/office/powerpoint/2010/main" val="195719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Before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962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Feed your unconscious mind beforehand</a:t>
            </a:r>
          </a:p>
          <a:p>
            <a:pPr lvl="1"/>
            <a:r>
              <a:rPr lang="en-US" sz="3200" dirty="0" smtClean="0">
                <a:solidFill>
                  <a:srgbClr val="2BFF35"/>
                </a:solidFill>
              </a:rPr>
              <a:t>Do something you </a:t>
            </a:r>
            <a:r>
              <a:rPr lang="en-US" sz="3200" b="1" dirty="0" smtClean="0">
                <a:solidFill>
                  <a:srgbClr val="2BFF35"/>
                </a:solidFill>
              </a:rPr>
              <a:t>LOVE</a:t>
            </a:r>
            <a:r>
              <a:rPr lang="en-US" sz="3200" dirty="0" smtClean="0">
                <a:solidFill>
                  <a:srgbClr val="2BFF35"/>
                </a:solidFill>
              </a:rPr>
              <a:t> </a:t>
            </a:r>
            <a:r>
              <a:rPr lang="en-US" sz="3200" b="1" dirty="0" smtClean="0">
                <a:solidFill>
                  <a:srgbClr val="2BFF35"/>
                </a:solidFill>
              </a:rPr>
              <a:t>TO DO </a:t>
            </a:r>
            <a:r>
              <a:rPr lang="en-US" sz="3200" dirty="0" smtClean="0">
                <a:solidFill>
                  <a:schemeClr val="bg1"/>
                </a:solidFill>
              </a:rPr>
              <a:t>like eat chocolate, tacos, sleep in, run, or whatever</a:t>
            </a:r>
          </a:p>
          <a:p>
            <a:pPr lvl="1"/>
            <a:r>
              <a:rPr lang="en-US" sz="3200" dirty="0" smtClean="0">
                <a:solidFill>
                  <a:srgbClr val="2BFF35"/>
                </a:solidFill>
              </a:rPr>
              <a:t>Do something you </a:t>
            </a:r>
            <a:r>
              <a:rPr lang="en-US" sz="3200" b="1" dirty="0" smtClean="0">
                <a:solidFill>
                  <a:srgbClr val="2BFF35"/>
                </a:solidFill>
              </a:rPr>
              <a:t>NEVER</a:t>
            </a:r>
            <a:r>
              <a:rPr lang="en-US" sz="3200" dirty="0" smtClean="0">
                <a:solidFill>
                  <a:srgbClr val="2BFF35"/>
                </a:solidFill>
              </a:rPr>
              <a:t> </a:t>
            </a:r>
            <a:r>
              <a:rPr lang="en-US" sz="3200" b="1" dirty="0" smtClean="0">
                <a:solidFill>
                  <a:srgbClr val="2BFF35"/>
                </a:solidFill>
              </a:rPr>
              <a:t>DO</a:t>
            </a:r>
            <a:r>
              <a:rPr lang="en-US" sz="3200" dirty="0" smtClean="0">
                <a:solidFill>
                  <a:srgbClr val="2BFF35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like zone out to techno, walk in woods, eat Ethiopian food, etc</a:t>
            </a:r>
            <a:r>
              <a:rPr lang="en-US" sz="3200" dirty="0" smtClean="0">
                <a:solidFill>
                  <a:srgbClr val="FFFFFF"/>
                </a:solidFill>
              </a:rPr>
              <a:t>.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1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Before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2BFF35"/>
                </a:solidFill>
              </a:rPr>
              <a:t>Find a suitable place to brainstorm</a:t>
            </a:r>
          </a:p>
          <a:p>
            <a:pPr lvl="1"/>
            <a:r>
              <a:rPr lang="en-US" sz="3600" dirty="0" smtClean="0">
                <a:solidFill>
                  <a:srgbClr val="FFFFFF"/>
                </a:solidFill>
              </a:rPr>
              <a:t>away from too much distraction</a:t>
            </a:r>
          </a:p>
          <a:p>
            <a:r>
              <a:rPr lang="en-US" sz="4000" dirty="0" smtClean="0">
                <a:solidFill>
                  <a:srgbClr val="2BFF35"/>
                </a:solidFill>
              </a:rPr>
              <a:t>Relax </a:t>
            </a:r>
            <a:r>
              <a:rPr lang="en-US" sz="4000" dirty="0" smtClean="0">
                <a:solidFill>
                  <a:srgbClr val="2BFF35"/>
                </a:solidFill>
              </a:rPr>
              <a:t>and turn </a:t>
            </a:r>
            <a:r>
              <a:rPr lang="en-US" sz="4000" dirty="0">
                <a:solidFill>
                  <a:srgbClr val="2BFF35"/>
                </a:solidFill>
              </a:rPr>
              <a:t>your critical mind off.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d</a:t>
            </a:r>
            <a:r>
              <a:rPr lang="en-US" sz="3600" dirty="0" smtClean="0">
                <a:solidFill>
                  <a:srgbClr val="FFFFFF"/>
                </a:solidFill>
              </a:rPr>
              <a:t>on’t </a:t>
            </a:r>
            <a:r>
              <a:rPr lang="en-US" sz="3600" dirty="0">
                <a:solidFill>
                  <a:srgbClr val="FFFFFF"/>
                </a:solidFill>
              </a:rPr>
              <a:t>criticize yourself or your </a:t>
            </a:r>
            <a:r>
              <a:rPr lang="en-US" sz="3600" dirty="0" smtClean="0">
                <a:solidFill>
                  <a:srgbClr val="FFFFFF"/>
                </a:solidFill>
              </a:rPr>
              <a:t>ideas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5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Stick to one-liners to describe ideas</a:t>
            </a:r>
          </a:p>
          <a:p>
            <a:r>
              <a:rPr lang="en-US" dirty="0" smtClean="0">
                <a:solidFill>
                  <a:srgbClr val="2BFF35"/>
                </a:solidFill>
              </a:rPr>
              <a:t>Focus ideas around your problem-statement</a:t>
            </a:r>
          </a:p>
        </p:txBody>
      </p:sp>
    </p:spTree>
    <p:extLst>
      <p:ext uri="{BB962C8B-B14F-4D97-AF65-F5344CB8AC3E}">
        <p14:creationId xmlns:p14="http://schemas.microsoft.com/office/powerpoint/2010/main" val="266366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Stick to one-liners to describe ideas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ideas around your problem-statement:</a:t>
            </a:r>
          </a:p>
          <a:p>
            <a:pPr lvl="1"/>
            <a:r>
              <a:rPr lang="en-US" dirty="0" smtClean="0">
                <a:solidFill>
                  <a:srgbClr val="2BFF35"/>
                </a:solidFill>
              </a:rPr>
              <a:t>How can a VR game on the Oculus Rift only use </a:t>
            </a:r>
            <a:r>
              <a:rPr lang="en-US" dirty="0">
                <a:solidFill>
                  <a:srgbClr val="2BFF35"/>
                </a:solidFill>
              </a:rPr>
              <a:t>head rotation </a:t>
            </a:r>
            <a:r>
              <a:rPr lang="en-US" dirty="0" smtClean="0">
                <a:solidFill>
                  <a:srgbClr val="2BFF35"/>
                </a:solidFill>
              </a:rPr>
              <a:t>as an easy </a:t>
            </a:r>
            <a:r>
              <a:rPr lang="en-US" dirty="0">
                <a:solidFill>
                  <a:srgbClr val="2BFF35"/>
                </a:solidFill>
              </a:rPr>
              <a:t>&amp; novel </a:t>
            </a:r>
            <a:r>
              <a:rPr lang="en-US" dirty="0" smtClean="0">
                <a:solidFill>
                  <a:srgbClr val="2BFF35"/>
                </a:solidFill>
              </a:rPr>
              <a:t>mechanic?</a:t>
            </a:r>
          </a:p>
        </p:txBody>
      </p:sp>
    </p:spTree>
    <p:extLst>
      <p:ext uri="{BB962C8B-B14F-4D97-AF65-F5344CB8AC3E}">
        <p14:creationId xmlns:p14="http://schemas.microsoft.com/office/powerpoint/2010/main" val="133146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Stick to one-liners to describe ideas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ideas around your problem-statement: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How can a VR game on the Oculus Rift only use </a:t>
            </a:r>
            <a:r>
              <a:rPr lang="en-US" dirty="0">
                <a:solidFill>
                  <a:schemeClr val="bg1"/>
                </a:solidFill>
              </a:rPr>
              <a:t>head rotation </a:t>
            </a:r>
            <a:r>
              <a:rPr lang="en-US" dirty="0" smtClean="0">
                <a:solidFill>
                  <a:schemeClr val="bg1"/>
                </a:solidFill>
              </a:rPr>
              <a:t>as an easy </a:t>
            </a:r>
            <a:r>
              <a:rPr lang="en-US" dirty="0">
                <a:solidFill>
                  <a:schemeClr val="bg1"/>
                </a:solidFill>
              </a:rPr>
              <a:t>&amp; novel </a:t>
            </a:r>
            <a:r>
              <a:rPr lang="en-US" dirty="0" smtClean="0">
                <a:solidFill>
                  <a:schemeClr val="bg1"/>
                </a:solidFill>
              </a:rPr>
              <a:t>mechanic?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Player is elephant with floppy trunk sticking out of face he swings around to destroy cartoon city. </a:t>
            </a:r>
          </a:p>
        </p:txBody>
      </p:sp>
    </p:spTree>
    <p:extLst>
      <p:ext uri="{BB962C8B-B14F-4D97-AF65-F5344CB8AC3E}">
        <p14:creationId xmlns:p14="http://schemas.microsoft.com/office/powerpoint/2010/main" val="326574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Stick to one-liners to describe ideas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Focus ideas around your problem-statement: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How can a VR game on the Oculus Rift only use </a:t>
            </a:r>
            <a:r>
              <a:rPr lang="en-US" dirty="0">
                <a:solidFill>
                  <a:srgbClr val="FFFFFF"/>
                </a:solidFill>
              </a:rPr>
              <a:t>head rotation </a:t>
            </a:r>
            <a:r>
              <a:rPr lang="en-US" dirty="0" smtClean="0">
                <a:solidFill>
                  <a:srgbClr val="FFFFFF"/>
                </a:solidFill>
              </a:rPr>
              <a:t>as an easy </a:t>
            </a:r>
            <a:r>
              <a:rPr lang="en-US" dirty="0">
                <a:solidFill>
                  <a:srgbClr val="FFFFFF"/>
                </a:solidFill>
              </a:rPr>
              <a:t>&amp; novel </a:t>
            </a:r>
            <a:r>
              <a:rPr lang="en-US" dirty="0" smtClean="0">
                <a:solidFill>
                  <a:srgbClr val="FFFFFF"/>
                </a:solidFill>
              </a:rPr>
              <a:t>mechanic?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Player is elephant with floppy trunk sticking out of face he swings around to destroy cartoon city.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Player has sleep paralysis and must look at demons around bed to stop world from collapsing into hell.</a:t>
            </a:r>
          </a:p>
        </p:txBody>
      </p:sp>
    </p:spTree>
    <p:extLst>
      <p:ext uri="{BB962C8B-B14F-4D97-AF65-F5344CB8AC3E}">
        <p14:creationId xmlns:p14="http://schemas.microsoft.com/office/powerpoint/2010/main" val="44438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Stick to one-liners to describe ideas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ideas around your problem-statement: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How can a VR game on the Oculus Rift only use </a:t>
            </a:r>
            <a:r>
              <a:rPr lang="en-US" dirty="0">
                <a:solidFill>
                  <a:schemeClr val="bg1"/>
                </a:solidFill>
              </a:rPr>
              <a:t>head rotation </a:t>
            </a:r>
            <a:r>
              <a:rPr lang="en-US" dirty="0" smtClean="0">
                <a:solidFill>
                  <a:schemeClr val="bg1"/>
                </a:solidFill>
              </a:rPr>
              <a:t>as an easy </a:t>
            </a:r>
            <a:r>
              <a:rPr lang="en-US" dirty="0">
                <a:solidFill>
                  <a:schemeClr val="bg1"/>
                </a:solidFill>
              </a:rPr>
              <a:t>&amp; novel </a:t>
            </a:r>
            <a:r>
              <a:rPr lang="en-US" dirty="0" smtClean="0">
                <a:solidFill>
                  <a:schemeClr val="bg1"/>
                </a:solidFill>
              </a:rPr>
              <a:t>mechanic?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Player is elephant with floppy trunk sticking out of face he swings around to destroy cartoon city.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Player has sleep paralysis and must look at demons around bed to stop world from collapsing into hell.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Player moves head to swim like a space salmon.</a:t>
            </a:r>
          </a:p>
        </p:txBody>
      </p:sp>
    </p:spTree>
    <p:extLst>
      <p:ext uri="{BB962C8B-B14F-4D97-AF65-F5344CB8AC3E}">
        <p14:creationId xmlns:p14="http://schemas.microsoft.com/office/powerpoint/2010/main" val="88355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Stick to one-liners to describe ideas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ideas around your problem-statement: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How can a VR game on the Oculus Rift only use </a:t>
            </a:r>
            <a:r>
              <a:rPr lang="en-US" dirty="0">
                <a:solidFill>
                  <a:schemeClr val="bg1"/>
                </a:solidFill>
              </a:rPr>
              <a:t>head rotation </a:t>
            </a:r>
            <a:r>
              <a:rPr lang="en-US" dirty="0" smtClean="0">
                <a:solidFill>
                  <a:schemeClr val="bg1"/>
                </a:solidFill>
              </a:rPr>
              <a:t>as an easy </a:t>
            </a:r>
            <a:r>
              <a:rPr lang="en-US" dirty="0">
                <a:solidFill>
                  <a:schemeClr val="bg1"/>
                </a:solidFill>
              </a:rPr>
              <a:t>&amp; novel </a:t>
            </a:r>
            <a:r>
              <a:rPr lang="en-US" dirty="0" smtClean="0">
                <a:solidFill>
                  <a:schemeClr val="bg1"/>
                </a:solidFill>
              </a:rPr>
              <a:t>mechanic?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Player is elephant with floppy trunk sticking out of face he swings around to destroy cartoon city.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Player has sleep paralysis and must look at demons around bed to stop world from collapsing into hell.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Player moves head to swim like a space salmon.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Other ideas?</a:t>
            </a:r>
            <a:endParaRPr lang="en-US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Do NOT weigh or consider the value of your ideas they arise!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just write each idea down quickly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If you get stuck take a silent 5 minute break to clear your mind and stress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Go for quantity over quality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Number your ideas as you go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Come up with at </a:t>
            </a:r>
            <a:r>
              <a:rPr lang="en-US" dirty="0" smtClean="0">
                <a:solidFill>
                  <a:srgbClr val="FFFFFF"/>
                </a:solidFill>
              </a:rPr>
              <a:t>40-100 different ideas. Yes 100.</a:t>
            </a:r>
            <a:endParaRPr lang="en-US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If feeling really blocked go back to step one and find new inspiration</a:t>
            </a:r>
          </a:p>
        </p:txBody>
      </p:sp>
    </p:spTree>
    <p:extLst>
      <p:ext uri="{BB962C8B-B14F-4D97-AF65-F5344CB8AC3E}">
        <p14:creationId xmlns:p14="http://schemas.microsoft.com/office/powerpoint/2010/main" val="302303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600200"/>
            <a:ext cx="670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Find </a:t>
            </a:r>
            <a:r>
              <a:rPr lang="en-US" sz="3200" dirty="0" smtClean="0">
                <a:solidFill>
                  <a:srgbClr val="FFFFFF"/>
                </a:solidFill>
              </a:rPr>
              <a:t>Inspiration</a:t>
            </a:r>
            <a:endParaRPr lang="en-US" sz="32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Form your Problem</a:t>
            </a: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Brainstorm </a:t>
            </a:r>
            <a:r>
              <a:rPr lang="en-US" sz="3200" dirty="0">
                <a:solidFill>
                  <a:schemeClr val="bg1"/>
                </a:solidFill>
              </a:rPr>
              <a:t>Ideas around </a:t>
            </a:r>
            <a:r>
              <a:rPr lang="en-US" sz="3200" dirty="0" smtClean="0">
                <a:solidFill>
                  <a:schemeClr val="bg1"/>
                </a:solidFill>
              </a:rPr>
              <a:t>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2BFF35"/>
                </a:solidFill>
              </a:rPr>
              <a:t>Rate </a:t>
            </a:r>
            <a:r>
              <a:rPr lang="en-US" sz="3200" dirty="0">
                <a:solidFill>
                  <a:srgbClr val="2BFF35"/>
                </a:solidFill>
              </a:rPr>
              <a:t>and Select Best Game </a:t>
            </a:r>
            <a:r>
              <a:rPr lang="en-US" sz="3200" dirty="0" smtClean="0">
                <a:solidFill>
                  <a:srgbClr val="2BFF35"/>
                </a:solidFill>
              </a:rPr>
              <a:t>Idea</a:t>
            </a:r>
            <a:endParaRPr lang="en-US" sz="3200" dirty="0">
              <a:solidFill>
                <a:srgbClr val="2BFF3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609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To create your best ideas follow these steps: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6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prstClr val="black"/>
          </a:fgClr>
          <a:bgClr>
            <a:srgbClr val="23D42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681" y="1981200"/>
            <a:ext cx="9144000" cy="2736165"/>
          </a:xfrm>
          <a:prstGeom prst="rect">
            <a:avLst/>
          </a:prstGeom>
          <a:solidFill>
            <a:srgbClr val="23D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Shoot for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1 Minute of </a:t>
            </a:r>
            <a:r>
              <a:rPr lang="en-US" sz="4400" b="1" dirty="0">
                <a:solidFill>
                  <a:schemeClr val="bg1"/>
                </a:solidFill>
              </a:rPr>
              <a:t>Awesome </a:t>
            </a:r>
            <a:r>
              <a:rPr lang="en-US" sz="4400" b="1" dirty="0" smtClean="0">
                <a:solidFill>
                  <a:schemeClr val="bg1"/>
                </a:solidFill>
              </a:rPr>
              <a:t>Gameplay</a:t>
            </a:r>
          </a:p>
        </p:txBody>
      </p:sp>
    </p:spTree>
    <p:extLst>
      <p:ext uri="{BB962C8B-B14F-4D97-AF65-F5344CB8AC3E}">
        <p14:creationId xmlns:p14="http://schemas.microsoft.com/office/powerpoint/2010/main" val="298254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Turn your critical mind back on</a:t>
            </a:r>
          </a:p>
        </p:txBody>
      </p:sp>
    </p:spTree>
    <p:extLst>
      <p:ext uri="{BB962C8B-B14F-4D97-AF65-F5344CB8AC3E}">
        <p14:creationId xmlns:p14="http://schemas.microsoft.com/office/powerpoint/2010/main" val="282641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Turn your critical mind back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Rate each idea from 1-5 by how </a:t>
            </a:r>
            <a:r>
              <a:rPr lang="en-US" b="1" dirty="0" smtClean="0">
                <a:solidFill>
                  <a:srgbClr val="2BFF35"/>
                </a:solidFill>
              </a:rPr>
              <a:t>EASY</a:t>
            </a:r>
            <a:r>
              <a:rPr lang="en-US" dirty="0" smtClean="0">
                <a:solidFill>
                  <a:srgbClr val="2BFF35"/>
                </a:solidFill>
              </a:rPr>
              <a:t> the game would be to develop.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Consider its needs in art, programming, audio</a:t>
            </a:r>
          </a:p>
        </p:txBody>
      </p:sp>
    </p:spTree>
    <p:extLst>
      <p:ext uri="{BB962C8B-B14F-4D97-AF65-F5344CB8AC3E}">
        <p14:creationId xmlns:p14="http://schemas.microsoft.com/office/powerpoint/2010/main" val="256270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Pick a game </a:t>
            </a:r>
            <a:r>
              <a:rPr lang="en-US" sz="4000" dirty="0" smtClean="0">
                <a:solidFill>
                  <a:srgbClr val="2BFF35"/>
                </a:solidFill>
              </a:rPr>
              <a:t>easy to prototype</a:t>
            </a:r>
            <a:endParaRPr lang="en-US" sz="4000" dirty="0">
              <a:solidFill>
                <a:srgbClr val="2BFF35"/>
              </a:solidFill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600200"/>
            <a:ext cx="2969944" cy="1674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114800"/>
            <a:ext cx="3504582" cy="1971826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1524000"/>
            <a:ext cx="254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4114800"/>
            <a:ext cx="1858256" cy="188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32004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3276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5943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0960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0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Pick an </a:t>
            </a:r>
            <a:r>
              <a:rPr lang="en-US" sz="4000" dirty="0" smtClean="0">
                <a:solidFill>
                  <a:srgbClr val="2BFF35"/>
                </a:solidFill>
              </a:rPr>
              <a:t>art style easy to polish</a:t>
            </a:r>
            <a:endParaRPr lang="en-US" sz="4000" dirty="0">
              <a:solidFill>
                <a:srgbClr val="2BFF35"/>
              </a:solidFill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600200"/>
            <a:ext cx="2969944" cy="1674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114800"/>
            <a:ext cx="3504582" cy="1971826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1524000"/>
            <a:ext cx="254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4114800"/>
            <a:ext cx="1858256" cy="188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3200400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BFF35"/>
                </a:solidFill>
              </a:rPr>
              <a:t>4</a:t>
            </a:r>
            <a:r>
              <a:rPr lang="en-US" dirty="0" smtClean="0">
                <a:solidFill>
                  <a:srgbClr val="2BFF35"/>
                </a:solidFill>
              </a:rPr>
              <a:t> (pretty easy if tech artist)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3276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5943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0960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8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How to make 3D </a:t>
            </a:r>
            <a:r>
              <a:rPr lang="en-US" sz="4000" dirty="0" smtClean="0">
                <a:solidFill>
                  <a:srgbClr val="2BFF35"/>
                </a:solidFill>
              </a:rPr>
              <a:t>easy to polish</a:t>
            </a:r>
            <a:endParaRPr lang="en-US" sz="4000" dirty="0">
              <a:solidFill>
                <a:srgbClr val="2BFF3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71600"/>
            <a:ext cx="4877905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002" y="1371600"/>
            <a:ext cx="4741333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080" y="4038600"/>
            <a:ext cx="4740135" cy="266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886200"/>
            <a:ext cx="4114800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Do not pick anything even semi-realistic!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8200" y="1447800"/>
            <a:ext cx="4711700" cy="471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752600"/>
            <a:ext cx="4114800" cy="411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011406"/>
            <a:ext cx="3139988" cy="31399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00" y="6019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(very difficult)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57912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(very difficult)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2200" y="5257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(very difficult)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600" y="762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2BFF35"/>
                </a:solidFill>
              </a:rPr>
              <a:t>If your idea has humans make them super simple</a:t>
            </a:r>
            <a:endParaRPr lang="en-US" sz="3200" dirty="0">
              <a:solidFill>
                <a:srgbClr val="2BFF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4064000" cy="3048000"/>
          </a:xfrm>
          <a:prstGeom prst="rect">
            <a:avLst/>
          </a:prstGeom>
        </p:spPr>
      </p:pic>
      <p:pic>
        <p:nvPicPr>
          <p:cNvPr id="3" name="Picture 2" descr="popme1desertgotse_2m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5052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600" y="4343400"/>
            <a:ext cx="3352800" cy="2095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38862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(super easy)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3657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BFF35"/>
                </a:solidFill>
              </a:rPr>
              <a:t>4</a:t>
            </a:r>
            <a:r>
              <a:rPr lang="en-US" dirty="0" smtClean="0">
                <a:solidFill>
                  <a:srgbClr val="2BFF35"/>
                </a:solidFill>
              </a:rPr>
              <a:t> (pretty easy</a:t>
            </a:r>
            <a:r>
              <a:rPr lang="en-US" dirty="0" smtClean="0">
                <a:solidFill>
                  <a:srgbClr val="2BFF35"/>
                </a:solidFill>
              </a:rPr>
              <a:t>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6324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4</a:t>
            </a:r>
            <a:r>
              <a:rPr lang="en-US" dirty="0" smtClean="0">
                <a:solidFill>
                  <a:srgbClr val="2BFF35"/>
                </a:solidFill>
              </a:rPr>
              <a:t> (pretty easy</a:t>
            </a:r>
            <a:r>
              <a:rPr lang="en-US" dirty="0" smtClean="0">
                <a:solidFill>
                  <a:srgbClr val="2BFF35"/>
                </a:solidFill>
              </a:rPr>
              <a:t>)</a:t>
            </a:r>
            <a:endParaRPr lang="en-US" dirty="0">
              <a:solidFill>
                <a:srgbClr val="2BFF3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4038600"/>
            <a:ext cx="2218544" cy="2349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1800" y="63246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4</a:t>
            </a:r>
            <a:r>
              <a:rPr lang="en-US" dirty="0" smtClean="0">
                <a:solidFill>
                  <a:srgbClr val="2BFF35"/>
                </a:solidFill>
              </a:rPr>
              <a:t> (pretty easy</a:t>
            </a:r>
            <a:r>
              <a:rPr lang="en-US" dirty="0" smtClean="0">
                <a:solidFill>
                  <a:srgbClr val="2BFF35"/>
                </a:solidFill>
              </a:rPr>
              <a:t>)</a:t>
            </a:r>
            <a:endParaRPr lang="en-US" dirty="0">
              <a:solidFill>
                <a:srgbClr val="2BFF3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4343400"/>
            <a:ext cx="3048000" cy="1510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10000" y="57912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BFF35"/>
                </a:solidFill>
              </a:rPr>
              <a:t>4</a:t>
            </a:r>
            <a:r>
              <a:rPr lang="en-US" dirty="0" smtClean="0">
                <a:solidFill>
                  <a:srgbClr val="2BFF35"/>
                </a:solidFill>
              </a:rPr>
              <a:t> (pretty easy</a:t>
            </a:r>
            <a:r>
              <a:rPr lang="en-US" dirty="0" smtClean="0">
                <a:solidFill>
                  <a:srgbClr val="2BFF35"/>
                </a:solidFill>
              </a:rPr>
              <a:t>)</a:t>
            </a:r>
            <a:endParaRPr lang="en-US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7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2BFF35"/>
                </a:solidFill>
              </a:rPr>
              <a:t>If you want to do semi-realistic, then only pick simple content like fruit, eyeballs, boxes, 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24000"/>
            <a:ext cx="8229600" cy="4629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62484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BFF35"/>
                </a:solidFill>
              </a:rPr>
              <a:t>2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rgbClr val="2BFF35"/>
                </a:solidFill>
              </a:rPr>
              <a:t>(pretty </a:t>
            </a:r>
            <a:r>
              <a:rPr lang="en-US" dirty="0" smtClean="0">
                <a:solidFill>
                  <a:srgbClr val="2BFF35"/>
                </a:solidFill>
              </a:rPr>
              <a:t>hard)</a:t>
            </a:r>
            <a:endParaRPr lang="en-US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4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</a:t>
            </a:r>
            <a:r>
              <a:rPr lang="en-US" dirty="0" smtClean="0">
                <a:solidFill>
                  <a:schemeClr val="bg1"/>
                </a:solidFill>
              </a:rPr>
              <a:t> 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Turn your critical mind back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Rate each idea from 1-5 by how </a:t>
            </a:r>
            <a:r>
              <a:rPr lang="en-US" b="1" dirty="0" smtClean="0">
                <a:solidFill>
                  <a:srgbClr val="FFFFFF"/>
                </a:solidFill>
              </a:rPr>
              <a:t>EASY</a:t>
            </a:r>
            <a:r>
              <a:rPr lang="en-US" dirty="0" smtClean="0">
                <a:solidFill>
                  <a:srgbClr val="FFFFFF"/>
                </a:solidFill>
              </a:rPr>
              <a:t> the game would be to develop.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Consider its needs in art, programming, audio.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Rate each idea from 1-5 by how </a:t>
            </a:r>
            <a:r>
              <a:rPr lang="en-US" b="1" dirty="0" smtClean="0">
                <a:solidFill>
                  <a:srgbClr val="2BFF35"/>
                </a:solidFill>
              </a:rPr>
              <a:t>INNOVATIVE</a:t>
            </a:r>
            <a:r>
              <a:rPr lang="en-US" dirty="0" smtClean="0">
                <a:solidFill>
                  <a:srgbClr val="2BFF35"/>
                </a:solidFill>
              </a:rPr>
              <a:t> and appealing the game would be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What kind of game would most stand out in the commercial market and/or in game festivals?</a:t>
            </a:r>
          </a:p>
        </p:txBody>
      </p:sp>
    </p:spTree>
    <p:extLst>
      <p:ext uri="{BB962C8B-B14F-4D97-AF65-F5344CB8AC3E}">
        <p14:creationId xmlns:p14="http://schemas.microsoft.com/office/powerpoint/2010/main" val="391743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2964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Pick a game design that’s </a:t>
            </a:r>
            <a:r>
              <a:rPr lang="en-US" sz="4000" dirty="0" smtClean="0">
                <a:solidFill>
                  <a:srgbClr val="2BFF35"/>
                </a:solidFill>
              </a:rPr>
              <a:t>innovative</a:t>
            </a:r>
            <a:endParaRPr lang="en-US" sz="4000" dirty="0">
              <a:solidFill>
                <a:srgbClr val="2BFF35"/>
              </a:solidFill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524000"/>
            <a:ext cx="254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202668"/>
            <a:ext cx="1858256" cy="188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36576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(“brutal casual” one button)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516868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(game goal was to fit in at Burning Man)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6031468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</a:t>
            </a:r>
            <a:r>
              <a:rPr lang="en-US" dirty="0" err="1" smtClean="0">
                <a:solidFill>
                  <a:srgbClr val="2BFF35"/>
                </a:solidFill>
              </a:rPr>
              <a:t>autobio</a:t>
            </a:r>
            <a:r>
              <a:rPr lang="en-US" dirty="0" smtClean="0">
                <a:solidFill>
                  <a:srgbClr val="2BFF35"/>
                </a:solidFill>
              </a:rPr>
              <a:t> on transgender)</a:t>
            </a:r>
            <a:endParaRPr lang="en-US" dirty="0">
              <a:solidFill>
                <a:srgbClr val="2BFF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609600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5 (</a:t>
            </a:r>
            <a:r>
              <a:rPr lang="en-US" dirty="0" err="1" smtClean="0">
                <a:solidFill>
                  <a:srgbClr val="2BFF35"/>
                </a:solidFill>
              </a:rPr>
              <a:t>Nidhogg+Pivvot</a:t>
            </a:r>
            <a:r>
              <a:rPr lang="en-US" dirty="0" smtClean="0">
                <a:solidFill>
                  <a:srgbClr val="2BFF35"/>
                </a:solidFill>
              </a:rPr>
              <a:t> mashed together)</a:t>
            </a:r>
            <a:endParaRPr lang="en-US" dirty="0">
              <a:solidFill>
                <a:srgbClr val="2BFF3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307068"/>
            <a:ext cx="3048000" cy="2286000"/>
          </a:xfrm>
          <a:prstGeom prst="rect">
            <a:avLst/>
          </a:prstGeom>
        </p:spPr>
      </p:pic>
      <p:pic>
        <p:nvPicPr>
          <p:cNvPr id="13" name="Picture 12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4343400"/>
            <a:ext cx="3278456" cy="1848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1447800"/>
            <a:ext cx="3962400" cy="223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0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prstClr val="black"/>
          </a:fgClr>
          <a:bgClr>
            <a:srgbClr val="23D42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681" y="1905000"/>
            <a:ext cx="9144000" cy="3683562"/>
          </a:xfrm>
          <a:prstGeom prst="rect">
            <a:avLst/>
          </a:prstGeom>
          <a:solidFill>
            <a:srgbClr val="23D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429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rgbClr val="000000"/>
                </a:solidFill>
              </a:rPr>
              <a:t>Pick your goal for this class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Win game festivals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Create a commercial indie success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Show game in an art gallery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strike="sngStrike" dirty="0">
                <a:solidFill>
                  <a:schemeClr val="bg1"/>
                </a:solidFill>
              </a:rPr>
              <a:t>Land your dream </a:t>
            </a:r>
            <a:r>
              <a:rPr lang="en-US" sz="4400" b="1" strike="sngStrike" dirty="0" smtClean="0">
                <a:solidFill>
                  <a:schemeClr val="bg1"/>
                </a:solidFill>
              </a:rPr>
              <a:t>job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</a:rPr>
              <a:t>(goal too small)</a:t>
            </a:r>
            <a:endParaRPr lang="en-US" sz="3800" b="1" strike="sngStrike" dirty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4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2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Brainstorms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Turn your critical mind back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Rate each idea from 1-5 by how </a:t>
            </a:r>
            <a:r>
              <a:rPr lang="en-US" b="1" dirty="0" smtClean="0">
                <a:solidFill>
                  <a:srgbClr val="FFFFFF"/>
                </a:solidFill>
              </a:rPr>
              <a:t>EASY</a:t>
            </a:r>
            <a:r>
              <a:rPr lang="en-US" dirty="0" smtClean="0">
                <a:solidFill>
                  <a:srgbClr val="FFFFFF"/>
                </a:solidFill>
              </a:rPr>
              <a:t> the game would be to develop.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Consider its needs in art, programming, audio.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Rate each idea from 1-5 by how </a:t>
            </a:r>
            <a:r>
              <a:rPr lang="en-US" b="1" dirty="0" smtClean="0">
                <a:solidFill>
                  <a:srgbClr val="FFFFFF"/>
                </a:solidFill>
              </a:rPr>
              <a:t>INNOVATIVE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appealing the game would be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What kind of game would most stand out in the commercial market and/or in game festivals?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Pitch your highest rated idea to teammates </a:t>
            </a:r>
            <a:r>
              <a:rPr lang="en-US" dirty="0">
                <a:solidFill>
                  <a:srgbClr val="2BFF35"/>
                </a:solidFill>
              </a:rPr>
              <a:t>(score of 10 is </a:t>
            </a:r>
            <a:r>
              <a:rPr lang="en-US" dirty="0" smtClean="0">
                <a:solidFill>
                  <a:srgbClr val="2BFF35"/>
                </a:solidFill>
              </a:rPr>
              <a:t>max, 5 easy + 5 innovative).</a:t>
            </a:r>
          </a:p>
        </p:txBody>
      </p:sp>
    </p:spTree>
    <p:extLst>
      <p:ext uri="{BB962C8B-B14F-4D97-AF65-F5344CB8AC3E}">
        <p14:creationId xmlns:p14="http://schemas.microsoft.com/office/powerpoint/2010/main" val="182662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Reviewing what is Due </a:t>
            </a:r>
            <a:r>
              <a:rPr lang="en-US" sz="3600" dirty="0" smtClean="0">
                <a:solidFill>
                  <a:srgbClr val="FF0000"/>
                </a:solidFill>
              </a:rPr>
              <a:t>before next </a:t>
            </a:r>
            <a:r>
              <a:rPr lang="en-US" sz="3600" dirty="0" smtClean="0">
                <a:solidFill>
                  <a:srgbClr val="FF0000"/>
                </a:solidFill>
              </a:rPr>
              <a:t>class: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2BFF35"/>
                </a:solidFill>
              </a:rPr>
              <a:t>Individuals</a:t>
            </a:r>
            <a:r>
              <a:rPr lang="en-US" dirty="0" smtClean="0">
                <a:solidFill>
                  <a:srgbClr val="2BFF35"/>
                </a:solidFill>
              </a:rPr>
              <a:t> brainstorm, coming up with 40-100 ideas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2BFF3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2BFF35"/>
                </a:solidFill>
              </a:rPr>
              <a:t>Individuals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rgbClr val="2BFF35"/>
                </a:solidFill>
              </a:rPr>
              <a:t>evaluate which of their 40-100 ideas </a:t>
            </a:r>
            <a:r>
              <a:rPr lang="en-US" dirty="0" smtClean="0">
                <a:solidFill>
                  <a:srgbClr val="2BFF35"/>
                </a:solidFill>
              </a:rPr>
              <a:t>are</a:t>
            </a:r>
            <a:r>
              <a:rPr lang="en-US" dirty="0" smtClean="0">
                <a:solidFill>
                  <a:srgbClr val="2BFF35"/>
                </a:solidFill>
              </a:rPr>
              <a:t> best using the 1-5 scoring method for easy/innovative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2BFF3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2BFF35"/>
                </a:solidFill>
              </a:rPr>
              <a:t>Teams</a:t>
            </a:r>
            <a:r>
              <a:rPr lang="en-US" dirty="0" smtClean="0">
                <a:solidFill>
                  <a:srgbClr val="2BFF35"/>
                </a:solidFill>
              </a:rPr>
              <a:t> meet </a:t>
            </a:r>
            <a:r>
              <a:rPr lang="en-US" dirty="0" smtClean="0">
                <a:solidFill>
                  <a:srgbClr val="2BFF35"/>
                </a:solidFill>
              </a:rPr>
              <a:t>and discuss everyone’s </a:t>
            </a:r>
            <a:r>
              <a:rPr lang="en-US" dirty="0" smtClean="0">
                <a:solidFill>
                  <a:srgbClr val="2BFF35"/>
                </a:solidFill>
              </a:rPr>
              <a:t>best ideas. Don’t pick your ideas yet! Just discuss what’s interesting.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2BFF35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2BFF35"/>
                </a:solidFill>
              </a:rPr>
              <a:t>Then teams brainstorm together around all the ideas pitched. Improve </a:t>
            </a:r>
            <a:r>
              <a:rPr lang="en-US" dirty="0" smtClean="0">
                <a:solidFill>
                  <a:srgbClr val="2BFF35"/>
                </a:solidFill>
              </a:rPr>
              <a:t>upon them in real-time so they would be </a:t>
            </a:r>
            <a:r>
              <a:rPr lang="en-US" u="sng" dirty="0" smtClean="0">
                <a:solidFill>
                  <a:srgbClr val="2BFF35"/>
                </a:solidFill>
              </a:rPr>
              <a:t>easier to make</a:t>
            </a:r>
            <a:r>
              <a:rPr lang="en-US" dirty="0" smtClean="0">
                <a:solidFill>
                  <a:srgbClr val="2BFF35"/>
                </a:solidFill>
              </a:rPr>
              <a:t> and as </a:t>
            </a:r>
            <a:r>
              <a:rPr lang="en-US" u="sng" dirty="0" smtClean="0">
                <a:solidFill>
                  <a:srgbClr val="2BFF35"/>
                </a:solidFill>
              </a:rPr>
              <a:t>innovative as possible</a:t>
            </a:r>
            <a:r>
              <a:rPr lang="en-US" dirty="0" smtClean="0">
                <a:solidFill>
                  <a:srgbClr val="2BFF35"/>
                </a:solidFill>
              </a:rPr>
              <a:t>.</a:t>
            </a:r>
            <a:endParaRPr lang="en-US" dirty="0" smtClean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2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Any questions so far?</a:t>
            </a:r>
            <a:endParaRPr lang="en-US" dirty="0">
              <a:solidFill>
                <a:srgbClr val="2BFF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8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5000" dirty="0">
                <a:solidFill>
                  <a:srgbClr val="2BFF35"/>
                </a:solidFill>
              </a:rPr>
              <a:t>Think </a:t>
            </a:r>
            <a:r>
              <a:rPr lang="en-US" sz="15000" dirty="0" smtClean="0">
                <a:solidFill>
                  <a:srgbClr val="2BFF35"/>
                </a:solidFill>
              </a:rPr>
              <a:t>BIG</a:t>
            </a:r>
            <a:endParaRPr lang="en-US" sz="15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971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Don’t wish just to </a:t>
            </a:r>
            <a:r>
              <a:rPr lang="en-US" dirty="0" smtClean="0">
                <a:solidFill>
                  <a:schemeClr val="bg1"/>
                </a:solidFill>
              </a:rPr>
              <a:t>land a </a:t>
            </a:r>
            <a:r>
              <a:rPr lang="en-US" dirty="0" smtClean="0">
                <a:solidFill>
                  <a:schemeClr val="bg1"/>
                </a:solidFill>
              </a:rPr>
              <a:t>job in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game industry.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Imagine being an industry LEADER someday.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0065FF"/>
                </a:solidFill>
              </a:rPr>
              <a:t>Recipe for Success</a:t>
            </a:r>
            <a:endParaRPr lang="en-US" sz="7000" dirty="0">
              <a:solidFill>
                <a:srgbClr val="006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65FF"/>
                </a:solidFill>
              </a:rPr>
              <a:t>Be </a:t>
            </a:r>
            <a:r>
              <a:rPr lang="en-US" dirty="0" smtClean="0">
                <a:solidFill>
                  <a:srgbClr val="0065FF"/>
                </a:solidFill>
              </a:rPr>
              <a:t>o</a:t>
            </a:r>
            <a:r>
              <a:rPr lang="en-US" dirty="0" smtClean="0">
                <a:solidFill>
                  <a:srgbClr val="0065FF"/>
                </a:solidFill>
              </a:rPr>
              <a:t>pen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Be </a:t>
            </a:r>
            <a:r>
              <a:rPr lang="en-US" dirty="0" smtClean="0">
                <a:solidFill>
                  <a:schemeClr val="bg1"/>
                </a:solidFill>
              </a:rPr>
              <a:t>professional. Treat everyone well.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There are no stupid questions. Ask away.</a:t>
            </a:r>
          </a:p>
          <a:p>
            <a:r>
              <a:rPr lang="en-US" b="1" u="sng" dirty="0" smtClean="0">
                <a:solidFill>
                  <a:srgbClr val="0065FF"/>
                </a:solidFill>
              </a:rPr>
              <a:t>GOOGLE SOLUTIONS AND REFERENCES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 solve problems, search like crazy for solutions.</a:t>
            </a:r>
            <a:endParaRPr lang="en-US" dirty="0" smtClean="0">
              <a:solidFill>
                <a:srgbClr val="0065FF"/>
              </a:solidFill>
            </a:endParaRPr>
          </a:p>
          <a:p>
            <a:r>
              <a:rPr lang="en-US" dirty="0" smtClean="0">
                <a:solidFill>
                  <a:srgbClr val="0065FF"/>
                </a:solidFill>
              </a:rPr>
              <a:t>Hunger </a:t>
            </a:r>
            <a:r>
              <a:rPr lang="en-US" dirty="0" smtClean="0">
                <a:solidFill>
                  <a:srgbClr val="0065FF"/>
                </a:solidFill>
              </a:rPr>
              <a:t>for critical feedback from everyone.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It’s the easiest way to make EXCEPTIONAL work.</a:t>
            </a:r>
          </a:p>
          <a:p>
            <a:r>
              <a:rPr lang="en-US" dirty="0" smtClean="0">
                <a:solidFill>
                  <a:srgbClr val="0065FF"/>
                </a:solidFill>
              </a:rPr>
              <a:t>Be a vibrant member of the class &amp; your team.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Continually participate and communicate.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8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75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Class Website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066" y="2971800"/>
            <a:ext cx="80795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www.GameModWorkshop.com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4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you make your games?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 </a:t>
            </a:r>
            <a:r>
              <a:rPr lang="en-US" b="1" dirty="0" smtClean="0">
                <a:solidFill>
                  <a:schemeClr val="bg1"/>
                </a:solidFill>
              </a:rPr>
              <a:t>teams</a:t>
            </a:r>
            <a:r>
              <a:rPr lang="en-US" dirty="0" smtClean="0">
                <a:solidFill>
                  <a:schemeClr val="bg1"/>
                </a:solidFill>
              </a:rPr>
              <a:t> of </a:t>
            </a:r>
            <a:r>
              <a:rPr lang="en-US" dirty="0" smtClean="0">
                <a:solidFill>
                  <a:schemeClr val="bg1"/>
                </a:solidFill>
              </a:rPr>
              <a:t>1-</a:t>
            </a:r>
            <a:r>
              <a:rPr lang="en-US" dirty="0" smtClean="0">
                <a:solidFill>
                  <a:schemeClr val="bg1"/>
                </a:solidFill>
              </a:rPr>
              <a:t>5 students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that will last the entire quarter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b="1" dirty="0" smtClean="0">
                <a:solidFill>
                  <a:schemeClr val="bg1"/>
                </a:solidFill>
              </a:rPr>
              <a:t>Unity</a:t>
            </a:r>
            <a:r>
              <a:rPr lang="en-US" dirty="0" smtClean="0">
                <a:solidFill>
                  <a:schemeClr val="bg1"/>
                </a:solidFill>
              </a:rPr>
              <a:t> as the game engine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b="1" dirty="0" smtClean="0">
                <a:solidFill>
                  <a:schemeClr val="bg1"/>
                </a:solidFill>
              </a:rPr>
              <a:t>Perforce</a:t>
            </a:r>
            <a:r>
              <a:rPr lang="en-US" dirty="0" smtClean="0">
                <a:solidFill>
                  <a:schemeClr val="bg1"/>
                </a:solidFill>
              </a:rPr>
              <a:t> as version control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b="1" dirty="0" smtClean="0">
                <a:solidFill>
                  <a:schemeClr val="bg1"/>
                </a:solidFill>
              </a:rPr>
              <a:t>Discord 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 smtClean="0">
                <a:solidFill>
                  <a:schemeClr val="bg1"/>
                </a:solidFill>
              </a:rPr>
              <a:t>constant communication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you make </a:t>
            </a:r>
            <a:r>
              <a:rPr lang="en-US" b="1" dirty="0" smtClean="0">
                <a:solidFill>
                  <a:srgbClr val="2BFF35"/>
                </a:solidFill>
              </a:rPr>
              <a:t>GOOD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games?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You must </a:t>
            </a:r>
            <a:r>
              <a:rPr lang="en-US" dirty="0" smtClean="0">
                <a:solidFill>
                  <a:srgbClr val="2BFF35"/>
                </a:solidFill>
              </a:rPr>
              <a:t>check in with team at least twice a day on </a:t>
            </a:r>
            <a:r>
              <a:rPr lang="en-US" dirty="0" smtClean="0">
                <a:solidFill>
                  <a:srgbClr val="2BFF35"/>
                </a:solidFill>
              </a:rPr>
              <a:t>Discord. </a:t>
            </a:r>
            <a:r>
              <a:rPr lang="en-US" dirty="0" smtClean="0">
                <a:solidFill>
                  <a:srgbClr val="2BFF35"/>
                </a:solidFill>
              </a:rPr>
              <a:t>For example, you could post: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some new thing you made / changed in the game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 comment on a teammate’s post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You must </a:t>
            </a:r>
            <a:r>
              <a:rPr lang="en-US" dirty="0" smtClean="0">
                <a:solidFill>
                  <a:srgbClr val="2BFF35"/>
                </a:solidFill>
              </a:rPr>
              <a:t>meet </a:t>
            </a:r>
            <a:r>
              <a:rPr lang="en-US" dirty="0">
                <a:solidFill>
                  <a:srgbClr val="2BFF35"/>
                </a:solidFill>
              </a:rPr>
              <a:t>or work together as </a:t>
            </a:r>
            <a:r>
              <a:rPr lang="en-US" dirty="0" smtClean="0">
                <a:solidFill>
                  <a:srgbClr val="2BFF35"/>
                </a:solidFill>
              </a:rPr>
              <a:t>a team </a:t>
            </a:r>
            <a:r>
              <a:rPr lang="en-US" dirty="0">
                <a:solidFill>
                  <a:srgbClr val="2BFF35"/>
                </a:solidFill>
              </a:rPr>
              <a:t>at least </a:t>
            </a:r>
            <a:r>
              <a:rPr lang="en-US" dirty="0" smtClean="0">
                <a:solidFill>
                  <a:srgbClr val="2BFF35"/>
                </a:solidFill>
              </a:rPr>
              <a:t>twice a </a:t>
            </a:r>
            <a:r>
              <a:rPr lang="en-US" dirty="0">
                <a:solidFill>
                  <a:srgbClr val="2BFF35"/>
                </a:solidFill>
              </a:rPr>
              <a:t>week OUTSIDE of </a:t>
            </a:r>
            <a:r>
              <a:rPr lang="en-US" dirty="0" smtClean="0">
                <a:solidFill>
                  <a:srgbClr val="2BFF35"/>
                </a:solidFill>
              </a:rPr>
              <a:t>class</a:t>
            </a:r>
          </a:p>
          <a:p>
            <a:endParaRPr lang="en-US" dirty="0">
              <a:solidFill>
                <a:srgbClr val="2BFF35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5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you make </a:t>
            </a:r>
            <a:r>
              <a:rPr lang="en-US" b="1" dirty="0" smtClean="0">
                <a:solidFill>
                  <a:srgbClr val="2BFF35"/>
                </a:solidFill>
              </a:rPr>
              <a:t>GOOD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games?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BFF35"/>
                </a:solidFill>
              </a:rPr>
              <a:t>Constantly </a:t>
            </a:r>
            <a:r>
              <a:rPr lang="en-US" dirty="0">
                <a:solidFill>
                  <a:srgbClr val="2BFF35"/>
                </a:solidFill>
              </a:rPr>
              <a:t>think about what YOU could do </a:t>
            </a:r>
            <a:r>
              <a:rPr lang="en-US" dirty="0">
                <a:solidFill>
                  <a:schemeClr val="bg1"/>
                </a:solidFill>
              </a:rPr>
              <a:t>to improve your game and then run it by your team before you do it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rgbClr val="2BFF35"/>
                </a:solidFill>
              </a:rPr>
              <a:t>Never wait to be told what to do. </a:t>
            </a:r>
            <a:r>
              <a:rPr lang="en-US" dirty="0">
                <a:solidFill>
                  <a:schemeClr val="bg1"/>
                </a:solidFill>
              </a:rPr>
              <a:t>Constantly ask team what is needed and be proactive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0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you make </a:t>
            </a:r>
            <a:r>
              <a:rPr lang="en-US" b="1" dirty="0" smtClean="0">
                <a:solidFill>
                  <a:srgbClr val="2BFF35"/>
                </a:solidFill>
              </a:rPr>
              <a:t>GOOD</a:t>
            </a:r>
            <a:r>
              <a:rPr lang="en-US" dirty="0" smtClean="0">
                <a:solidFill>
                  <a:srgbClr val="2BFF35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games?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BFF35"/>
                </a:solidFill>
              </a:rPr>
              <a:t>Put in 20-30 hours a week on your games.</a:t>
            </a:r>
          </a:p>
          <a:p>
            <a:r>
              <a:rPr lang="en-US" dirty="0">
                <a:solidFill>
                  <a:srgbClr val="2BFF35"/>
                </a:solidFill>
              </a:rPr>
              <a:t>Seek and use </a:t>
            </a:r>
            <a:r>
              <a:rPr lang="en-US" b="1" dirty="0">
                <a:solidFill>
                  <a:srgbClr val="2BFF35"/>
                </a:solidFill>
              </a:rPr>
              <a:t>DAILY</a:t>
            </a:r>
            <a:r>
              <a:rPr lang="en-US" dirty="0">
                <a:solidFill>
                  <a:srgbClr val="2BFF35"/>
                </a:solidFill>
              </a:rPr>
              <a:t> feedback on your work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Get it from </a:t>
            </a:r>
            <a:r>
              <a:rPr lang="en-US" dirty="0" smtClean="0">
                <a:solidFill>
                  <a:schemeClr val="bg1"/>
                </a:solidFill>
              </a:rPr>
              <a:t>anyone on Discord, </a:t>
            </a:r>
            <a:r>
              <a:rPr lang="en-US" dirty="0">
                <a:solidFill>
                  <a:schemeClr val="bg1"/>
                </a:solidFill>
              </a:rPr>
              <a:t>playtesters, roommates, anyone who’ll be honest and </a:t>
            </a:r>
            <a:r>
              <a:rPr lang="en-US" dirty="0" smtClean="0">
                <a:solidFill>
                  <a:schemeClr val="bg1"/>
                </a:solidFill>
              </a:rPr>
              <a:t>critical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2BFF35"/>
                </a:solidFill>
              </a:rPr>
              <a:t>RAPIDLY </a:t>
            </a:r>
            <a:r>
              <a:rPr lang="en-US" dirty="0" smtClean="0">
                <a:solidFill>
                  <a:srgbClr val="2BFF35"/>
                </a:solidFill>
              </a:rPr>
              <a:t>iterate your art</a:t>
            </a:r>
            <a:r>
              <a:rPr lang="en-US" dirty="0">
                <a:solidFill>
                  <a:srgbClr val="2BFF35"/>
                </a:solidFill>
              </a:rPr>
              <a:t>, design, code, audio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9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10272</TotalTime>
  <Words>2043</Words>
  <Application>Microsoft Macintosh PowerPoint</Application>
  <PresentationFormat>On-screen Show (4:3)</PresentationFormat>
  <Paragraphs>245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Welcome to  Game Mod Workshop!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Unity is super flexible</vt:lpstr>
      <vt:lpstr>Invent a cool new mechanic and build your game up around that</vt:lpstr>
      <vt:lpstr>Invent a cool new mechanic and build your game up around that</vt:lpstr>
      <vt:lpstr>Invent a cool new mechanic and build your game up around that</vt:lpstr>
      <vt:lpstr>… or create a festival-worthy art game less about action and more about experience</vt:lpstr>
      <vt:lpstr>Innovative minimal input games</vt:lpstr>
      <vt:lpstr>Innovative minimal input games</vt:lpstr>
      <vt:lpstr>Before the next class each of you will have to BRAINSTORM game ideas by yourself and then PITCH your best idea to your team   </vt:lpstr>
      <vt:lpstr>PowerPoint Presentation</vt:lpstr>
      <vt:lpstr>PowerPoint Presentation</vt:lpstr>
      <vt:lpstr>PowerPoint Presentation</vt:lpstr>
      <vt:lpstr>PowerPoint Presentation</vt:lpstr>
      <vt:lpstr>Be inspired by something.   What are some things that inspire you?  The more unusual and unique the better.</vt:lpstr>
      <vt:lpstr>Even hate can be inspiring! </vt:lpstr>
      <vt:lpstr>Be inspired by something…</vt:lpstr>
      <vt:lpstr>PowerPoint Presentation</vt:lpstr>
      <vt:lpstr>Inspiration Leads to a Problem Statement. </vt:lpstr>
      <vt:lpstr>PowerPoint Presentation</vt:lpstr>
      <vt:lpstr>Before Brainstorms</vt:lpstr>
      <vt:lpstr>Before Brainstorms</vt:lpstr>
      <vt:lpstr>During Brainstorms</vt:lpstr>
      <vt:lpstr>During Brainstorms</vt:lpstr>
      <vt:lpstr>During Brainstorms</vt:lpstr>
      <vt:lpstr>During Brainstorms</vt:lpstr>
      <vt:lpstr>During Brainstorms</vt:lpstr>
      <vt:lpstr>During Brainstorms</vt:lpstr>
      <vt:lpstr>During Brainstorms</vt:lpstr>
      <vt:lpstr>PowerPoint Presentation</vt:lpstr>
      <vt:lpstr>After Brainstorms</vt:lpstr>
      <vt:lpstr>After Brainstorms</vt:lpstr>
      <vt:lpstr>Pick a game easy to prototype</vt:lpstr>
      <vt:lpstr>Pick an art style easy to polish</vt:lpstr>
      <vt:lpstr>How to make 3D easy to polish</vt:lpstr>
      <vt:lpstr>PowerPoint Presentation</vt:lpstr>
      <vt:lpstr>PowerPoint Presentation</vt:lpstr>
      <vt:lpstr>PowerPoint Presentation</vt:lpstr>
      <vt:lpstr>After Brainstorms</vt:lpstr>
      <vt:lpstr>Pick a game design that’s innovative</vt:lpstr>
      <vt:lpstr>After Brainstorms</vt:lpstr>
      <vt:lpstr>Reviewing what is Due before next class:</vt:lpstr>
      <vt:lpstr>Any questions so far?</vt:lpstr>
      <vt:lpstr>Think BIG</vt:lpstr>
      <vt:lpstr>Recipe for Success</vt:lpstr>
      <vt:lpstr>Class Website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Brian Schrank</cp:lastModifiedBy>
  <cp:revision>231</cp:revision>
  <cp:lastPrinted>2015-09-10T03:24:54Z</cp:lastPrinted>
  <dcterms:created xsi:type="dcterms:W3CDTF">2011-08-07T20:28:02Z</dcterms:created>
  <dcterms:modified xsi:type="dcterms:W3CDTF">2020-03-31T22:16:20Z</dcterms:modified>
</cp:coreProperties>
</file>