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66" r:id="rId3"/>
    <p:sldId id="267" r:id="rId4"/>
    <p:sldId id="273" r:id="rId5"/>
    <p:sldId id="262" r:id="rId6"/>
    <p:sldId id="264" r:id="rId7"/>
    <p:sldId id="268" r:id="rId8"/>
    <p:sldId id="265" r:id="rId9"/>
    <p:sldId id="269" r:id="rId10"/>
    <p:sldId id="270" r:id="rId11"/>
    <p:sldId id="258" r:id="rId12"/>
    <p:sldId id="272" r:id="rId13"/>
    <p:sldId id="259" r:id="rId14"/>
    <p:sldId id="271" r:id="rId15"/>
    <p:sldId id="276" r:id="rId16"/>
    <p:sldId id="277" r:id="rId17"/>
    <p:sldId id="275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7D6"/>
    <a:srgbClr val="00F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April 30,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April 30,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April 30,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April 30,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April 30,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April 30,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April 30,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April 30,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April 30,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April 30,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April 30,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April 30,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Playtesting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Game Mod workshop – Brian Schrank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7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5800"/>
            <a:ext cx="9144000" cy="490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What’s the Think aloud protocol?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35100"/>
            <a:ext cx="7520940" cy="3245377"/>
          </a:xfrm>
        </p:spPr>
        <p:txBody>
          <a:bodyPr>
            <a:normAutofit/>
          </a:bodyPr>
          <a:lstStyle/>
          <a:p>
            <a:r>
              <a:rPr lang="en-US" sz="2200" dirty="0"/>
              <a:t>E</a:t>
            </a:r>
            <a:r>
              <a:rPr lang="en-US" sz="2200" dirty="0" smtClean="0"/>
              <a:t>ncourage </a:t>
            </a:r>
            <a:r>
              <a:rPr lang="en-US" sz="2200" dirty="0"/>
              <a:t>the </a:t>
            </a:r>
            <a:r>
              <a:rPr lang="en-US" sz="2200" dirty="0" smtClean="0"/>
              <a:t>player to </a:t>
            </a:r>
            <a:r>
              <a:rPr lang="en-US" sz="2200" dirty="0"/>
              <a:t>verbalize all their internal </a:t>
            </a:r>
            <a:r>
              <a:rPr lang="en-US" sz="2200" dirty="0" smtClean="0"/>
              <a:t>thoughts.</a:t>
            </a:r>
          </a:p>
          <a:p>
            <a:r>
              <a:rPr lang="en-US" sz="2200" dirty="0" smtClean="0"/>
              <a:t>It’s supposed to be a stream</a:t>
            </a:r>
            <a:r>
              <a:rPr lang="en-US" sz="2200" dirty="0"/>
              <a:t>-of-consciousness ramble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13963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4 Types of game testing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00" y="1930400"/>
            <a:ext cx="5753100" cy="275007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Focus Testing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Quality Assurance (Bugs)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Playtesting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5149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4 Types of game testing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00" y="1930400"/>
            <a:ext cx="5753100" cy="275007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Focus Testing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Quality Assurance (Bugs)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Playtesting</a:t>
            </a:r>
            <a:endParaRPr lang="en-US" sz="2800" dirty="0"/>
          </a:p>
        </p:txBody>
      </p:sp>
      <p:sp>
        <p:nvSpPr>
          <p:cNvPr id="4" name="Curved Left Arrow 3"/>
          <p:cNvSpPr/>
          <p:nvPr/>
        </p:nvSpPr>
        <p:spPr>
          <a:xfrm>
            <a:off x="5549900" y="1371600"/>
            <a:ext cx="2590800" cy="3505200"/>
          </a:xfrm>
          <a:prstGeom prst="curvedLeftArrow">
            <a:avLst/>
          </a:prstGeom>
          <a:solidFill>
            <a:srgbClr val="00FF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 rot="10800000">
            <a:off x="393700" y="1175277"/>
            <a:ext cx="2590800" cy="3505200"/>
          </a:xfrm>
          <a:prstGeom prst="curvedLeftArrow">
            <a:avLst/>
          </a:prstGeom>
          <a:solidFill>
            <a:srgbClr val="00FF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3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03860"/>
            <a:ext cx="7520940" cy="1158240"/>
          </a:xfrm>
        </p:spPr>
        <p:txBody>
          <a:bodyPr/>
          <a:lstStyle/>
          <a:p>
            <a:r>
              <a:rPr lang="en-US" dirty="0" smtClean="0"/>
              <a:t>During the Playtest ask these </a:t>
            </a:r>
            <a:r>
              <a:rPr lang="en-US" sz="4800" b="1" dirty="0" smtClean="0"/>
              <a:t>questions in your head: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68010"/>
            <a:ext cx="7520940" cy="380569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What</a:t>
            </a:r>
            <a:r>
              <a:rPr lang="en-US" sz="2800" dirty="0" smtClean="0"/>
              <a:t> are the bugs?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Do players understand </a:t>
            </a:r>
            <a:r>
              <a:rPr lang="en-US" sz="2800" dirty="0" smtClean="0">
                <a:solidFill>
                  <a:srgbClr val="FF0000"/>
                </a:solidFill>
              </a:rPr>
              <a:t>how</a:t>
            </a:r>
            <a:r>
              <a:rPr lang="en-US" sz="2800" dirty="0" smtClean="0"/>
              <a:t> to play?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Where</a:t>
            </a:r>
            <a:r>
              <a:rPr lang="en-US" sz="2800" dirty="0" smtClean="0"/>
              <a:t> do players get stuck?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When</a:t>
            </a:r>
            <a:r>
              <a:rPr lang="en-US" sz="2800" dirty="0" smtClean="0"/>
              <a:t> do players have the most fun?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What</a:t>
            </a:r>
            <a:r>
              <a:rPr lang="en-US" sz="2800" dirty="0" smtClean="0"/>
              <a:t> could be added/removed to add fun?</a:t>
            </a:r>
          </a:p>
        </p:txBody>
      </p:sp>
    </p:spTree>
    <p:extLst>
      <p:ext uri="{BB962C8B-B14F-4D97-AF65-F5344CB8AC3E}">
        <p14:creationId xmlns:p14="http://schemas.microsoft.com/office/powerpoint/2010/main" val="1809069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IMMEDIATELY After playtesting:</a:t>
            </a:r>
          </a:p>
          <a:p>
            <a:endParaRPr lang="en-US" sz="33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300" dirty="0" smtClean="0"/>
              <a:t>Give a short </a:t>
            </a:r>
            <a:r>
              <a:rPr lang="en-US" sz="3300" dirty="0"/>
              <a:t>G</a:t>
            </a:r>
            <a:r>
              <a:rPr lang="en-US" sz="3300" dirty="0" smtClean="0"/>
              <a:t>oogle </a:t>
            </a:r>
            <a:r>
              <a:rPr lang="en-US" sz="3300" dirty="0"/>
              <a:t>D</a:t>
            </a:r>
            <a:r>
              <a:rPr lang="en-US" sz="3300" dirty="0" smtClean="0"/>
              <a:t>oc </a:t>
            </a:r>
            <a:r>
              <a:rPr lang="en-US" sz="3300" dirty="0" smtClean="0">
                <a:solidFill>
                  <a:srgbClr val="FF0000"/>
                </a:solidFill>
              </a:rPr>
              <a:t>survey</a:t>
            </a:r>
            <a:r>
              <a:rPr lang="en-US" sz="33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300" dirty="0" smtClean="0"/>
              <a:t>Then give an in-person </a:t>
            </a:r>
            <a:r>
              <a:rPr lang="en-US" sz="3300" dirty="0" smtClean="0">
                <a:solidFill>
                  <a:srgbClr val="FF0000"/>
                </a:solidFill>
              </a:rPr>
              <a:t>interview</a:t>
            </a:r>
            <a:r>
              <a:rPr lang="en-US" sz="3300" dirty="0" smtClean="0"/>
              <a:t>. 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4227694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40080"/>
            <a:ext cx="7520940" cy="54864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survey</a:t>
            </a:r>
            <a:r>
              <a:rPr lang="en-US" sz="4400" dirty="0" smtClean="0"/>
              <a:t> questions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823200" cy="36957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I understand what to do in the game.</a:t>
            </a:r>
          </a:p>
          <a:p>
            <a:pPr>
              <a:buFont typeface="Arial"/>
              <a:buChar char="•"/>
            </a:pPr>
            <a:r>
              <a:rPr lang="en-US" sz="2600" dirty="0"/>
              <a:t>The controls are balanced for the game</a:t>
            </a:r>
            <a:r>
              <a:rPr lang="en-US" sz="26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The game is appropriately challenging.</a:t>
            </a:r>
          </a:p>
          <a:p>
            <a:pPr>
              <a:buFont typeface="Arial"/>
              <a:buChar char="•"/>
            </a:pPr>
            <a:r>
              <a:rPr lang="en-US" sz="2600" dirty="0"/>
              <a:t>L</a:t>
            </a:r>
            <a:r>
              <a:rPr lang="en-US" sz="2600" dirty="0" smtClean="0"/>
              <a:t>evel </a:t>
            </a:r>
            <a:r>
              <a:rPr lang="en-US" sz="2600" dirty="0" smtClean="0"/>
              <a:t>1 is </a:t>
            </a:r>
            <a:r>
              <a:rPr lang="en-US" sz="2600" dirty="0" smtClean="0"/>
              <a:t>as </a:t>
            </a:r>
            <a:r>
              <a:rPr lang="en-US" sz="2600" dirty="0" smtClean="0"/>
              <a:t>long, difficult etc. </a:t>
            </a:r>
            <a:r>
              <a:rPr lang="en-US" sz="2600" dirty="0" smtClean="0"/>
              <a:t>as it should be.</a:t>
            </a:r>
          </a:p>
          <a:p>
            <a:pPr>
              <a:buFont typeface="Arial"/>
              <a:buChar char="•"/>
            </a:pPr>
            <a:r>
              <a:rPr lang="en-US" sz="2600" dirty="0"/>
              <a:t>The </a:t>
            </a:r>
            <a:r>
              <a:rPr lang="en-US" sz="2600" dirty="0" smtClean="0"/>
              <a:t>prototype </a:t>
            </a:r>
            <a:r>
              <a:rPr lang="en-US" sz="2600" dirty="0" smtClean="0"/>
              <a:t>A </a:t>
            </a:r>
            <a:r>
              <a:rPr lang="en-US" sz="2600" dirty="0" smtClean="0"/>
              <a:t>is </a:t>
            </a:r>
            <a:r>
              <a:rPr lang="en-US" sz="2600" dirty="0" smtClean="0"/>
              <a:t>fun </a:t>
            </a:r>
            <a:r>
              <a:rPr lang="en-US" sz="2600" dirty="0"/>
              <a:t>to play</a:t>
            </a:r>
            <a:r>
              <a:rPr lang="en-US" sz="26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600" dirty="0"/>
              <a:t>The prototype </a:t>
            </a:r>
            <a:r>
              <a:rPr lang="en-US" sz="2600" dirty="0"/>
              <a:t>B</a:t>
            </a:r>
            <a:r>
              <a:rPr lang="en-US" sz="2600" dirty="0" smtClean="0"/>
              <a:t> </a:t>
            </a:r>
            <a:r>
              <a:rPr lang="en-US" sz="2600" dirty="0" smtClean="0"/>
              <a:t>is </a:t>
            </a:r>
            <a:r>
              <a:rPr lang="en-US" sz="2600" dirty="0"/>
              <a:t>fun to </a:t>
            </a:r>
            <a:r>
              <a:rPr lang="en-US" sz="2600" dirty="0" smtClean="0"/>
              <a:t>play… and so on.</a:t>
            </a:r>
          </a:p>
          <a:p>
            <a:pPr>
              <a:buFont typeface="Arial"/>
              <a:buChar char="•"/>
            </a:pPr>
            <a:r>
              <a:rPr lang="en-US" sz="2600" dirty="0"/>
              <a:t>The display (health bar, etc.) is easy to understand.</a:t>
            </a:r>
          </a:p>
          <a:p>
            <a:pPr marL="0" indent="0"/>
            <a:endParaRPr lang="en-US" sz="2600" dirty="0"/>
          </a:p>
          <a:p>
            <a:pPr>
              <a:buFont typeface="Arial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80102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40080"/>
            <a:ext cx="7520940" cy="54864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survey</a:t>
            </a:r>
            <a:r>
              <a:rPr lang="en-US" sz="4400" dirty="0" smtClean="0"/>
              <a:t> answer format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84300"/>
            <a:ext cx="7520940" cy="4368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 5 Scale </a:t>
            </a:r>
            <a:r>
              <a:rPr lang="en-US" sz="3200" dirty="0"/>
              <a:t>S</a:t>
            </a:r>
            <a:r>
              <a:rPr lang="en-US" sz="3200" dirty="0" smtClean="0"/>
              <a:t>ystem (it’s proven to work):</a:t>
            </a:r>
          </a:p>
          <a:p>
            <a:endParaRPr lang="en-US" sz="1700" dirty="0" smtClean="0"/>
          </a:p>
          <a:p>
            <a:r>
              <a:rPr lang="en-US" sz="2400" dirty="0" smtClean="0"/>
              <a:t>5</a:t>
            </a:r>
            <a:r>
              <a:rPr lang="en-US" sz="2400" dirty="0"/>
              <a:t>=strongly </a:t>
            </a:r>
            <a:r>
              <a:rPr lang="en-US" sz="2400" dirty="0" smtClean="0"/>
              <a:t>agree</a:t>
            </a:r>
          </a:p>
          <a:p>
            <a:r>
              <a:rPr lang="en-US" sz="2400" dirty="0" smtClean="0"/>
              <a:t>4</a:t>
            </a:r>
            <a:r>
              <a:rPr lang="en-US" sz="2400" dirty="0"/>
              <a:t>=somewhat </a:t>
            </a:r>
            <a:r>
              <a:rPr lang="en-US" sz="2400" dirty="0" smtClean="0"/>
              <a:t>agree</a:t>
            </a:r>
          </a:p>
          <a:p>
            <a:r>
              <a:rPr lang="en-US" sz="2400" dirty="0" smtClean="0"/>
              <a:t>3</a:t>
            </a:r>
            <a:r>
              <a:rPr lang="en-US" sz="2400" dirty="0"/>
              <a:t>=neither agree nor </a:t>
            </a:r>
            <a:r>
              <a:rPr lang="en-US" sz="2400" dirty="0" smtClean="0"/>
              <a:t>disagree</a:t>
            </a:r>
          </a:p>
          <a:p>
            <a:r>
              <a:rPr lang="en-US" sz="2400" dirty="0" smtClean="0"/>
              <a:t>2</a:t>
            </a:r>
            <a:r>
              <a:rPr lang="en-US" sz="2400" dirty="0"/>
              <a:t>=somewhat </a:t>
            </a:r>
            <a:r>
              <a:rPr lang="en-US" sz="2400" dirty="0" smtClean="0"/>
              <a:t>disagree</a:t>
            </a:r>
          </a:p>
          <a:p>
            <a:r>
              <a:rPr lang="en-US" sz="2400" dirty="0" smtClean="0"/>
              <a:t>1</a:t>
            </a:r>
            <a:r>
              <a:rPr lang="en-US" sz="2400" dirty="0"/>
              <a:t>=strongly disagree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83080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06501"/>
            <a:ext cx="7520940" cy="47752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What </a:t>
            </a:r>
            <a:r>
              <a:rPr lang="en-US" sz="2800" dirty="0"/>
              <a:t>were your </a:t>
            </a:r>
            <a:r>
              <a:rPr lang="en-US" sz="2800" dirty="0" smtClean="0"/>
              <a:t>overall thoughts of the </a:t>
            </a:r>
            <a:r>
              <a:rPr lang="en-US" sz="2800" dirty="0"/>
              <a:t>game?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Were </a:t>
            </a:r>
            <a:r>
              <a:rPr lang="en-US" sz="2800" dirty="0"/>
              <a:t>you able to learn how to play quickly?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How </a:t>
            </a:r>
            <a:r>
              <a:rPr lang="en-US" sz="2800" dirty="0"/>
              <a:t>would you describe this game to someone who has never played it </a:t>
            </a:r>
            <a:r>
              <a:rPr lang="en-US" sz="2800" dirty="0" smtClean="0"/>
              <a:t>before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What was most frustrating?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What was most confusing?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What was most fun?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2960" y="518160"/>
            <a:ext cx="7520940" cy="548640"/>
          </a:xfrm>
        </p:spPr>
        <p:txBody>
          <a:bodyPr/>
          <a:lstStyle/>
          <a:p>
            <a:r>
              <a:rPr lang="en-US" sz="3800" dirty="0" smtClean="0">
                <a:solidFill>
                  <a:srgbClr val="FF0000"/>
                </a:solidFill>
              </a:rPr>
              <a:t>i</a:t>
            </a:r>
            <a:r>
              <a:rPr lang="en-US" sz="3800" dirty="0" smtClean="0">
                <a:solidFill>
                  <a:srgbClr val="FF0000"/>
                </a:solidFill>
              </a:rPr>
              <a:t>nterview</a:t>
            </a:r>
            <a:r>
              <a:rPr lang="en-US" sz="3800" dirty="0" smtClean="0"/>
              <a:t> </a:t>
            </a:r>
            <a:r>
              <a:rPr lang="en-US" sz="3800" dirty="0"/>
              <a:t>questions</a:t>
            </a:r>
            <a:r>
              <a:rPr lang="en-US" sz="3800" dirty="0" smtClean="0"/>
              <a:t>: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883348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69" b="7044"/>
          <a:stretch/>
        </p:blipFill>
        <p:spPr>
          <a:xfrm>
            <a:off x="0" y="-203200"/>
            <a:ext cx="9144000" cy="7327900"/>
          </a:xfrm>
        </p:spPr>
      </p:pic>
      <p:sp>
        <p:nvSpPr>
          <p:cNvPr id="7" name="TextBox 6"/>
          <p:cNvSpPr txBox="1"/>
          <p:nvPr/>
        </p:nvSpPr>
        <p:spPr>
          <a:xfrm>
            <a:off x="3515360" y="185942"/>
            <a:ext cx="48285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chemeClr val="bg1"/>
                </a:solidFill>
              </a:rPr>
              <a:t>Playtest</a:t>
            </a:r>
          </a:p>
          <a:p>
            <a:r>
              <a:rPr lang="en-US" sz="7000" dirty="0" smtClean="0">
                <a:solidFill>
                  <a:schemeClr val="bg1"/>
                </a:solidFill>
              </a:rPr>
              <a:t>Questions?</a:t>
            </a:r>
            <a:endParaRPr lang="en-US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66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15476"/>
            <a:ext cx="7520940" cy="838370"/>
          </a:xfrm>
        </p:spPr>
        <p:txBody>
          <a:bodyPr/>
          <a:lstStyle/>
          <a:p>
            <a:r>
              <a:rPr lang="en-US" sz="3600" dirty="0" smtClean="0"/>
              <a:t>What do players really want?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912" y="4500"/>
            <a:ext cx="5798372" cy="3610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453845"/>
            <a:ext cx="2934464" cy="2383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1461"/>
          <a:stretch/>
        </p:blipFill>
        <p:spPr>
          <a:xfrm>
            <a:off x="2797271" y="4453845"/>
            <a:ext cx="6346729" cy="2786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3700" t="10488" r="25816" b="11366"/>
          <a:stretch/>
        </p:blipFill>
        <p:spPr>
          <a:xfrm>
            <a:off x="5338752" y="4500"/>
            <a:ext cx="3805248" cy="36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3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r="-250" b="-13618"/>
          <a:stretch/>
        </p:blipFill>
        <p:spPr>
          <a:xfrm>
            <a:off x="0" y="0"/>
            <a:ext cx="9166860" cy="7791921"/>
          </a:xfrm>
        </p:spPr>
      </p:pic>
    </p:spTree>
    <p:extLst>
      <p:ext uri="{BB962C8B-B14F-4D97-AF65-F5344CB8AC3E}">
        <p14:creationId xmlns:p14="http://schemas.microsoft.com/office/powerpoint/2010/main" val="338696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9871"/>
            <a:ext cx="7520940" cy="838370"/>
          </a:xfrm>
        </p:spPr>
        <p:txBody>
          <a:bodyPr/>
          <a:lstStyle/>
          <a:p>
            <a:r>
              <a:rPr lang="en-US" sz="3600" dirty="0" smtClean="0"/>
              <a:t>What do players really want?</a:t>
            </a:r>
            <a:endParaRPr lang="en-US" sz="3600" dirty="0"/>
          </a:p>
        </p:txBody>
      </p:sp>
      <p:pic>
        <p:nvPicPr>
          <p:cNvPr id="3" name="Picture 2" descr="Screen Shot 2011-10-02 at 8.22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9"/>
            <a:ext cx="9144000" cy="63370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19344" y="0"/>
            <a:ext cx="3057760" cy="10602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71744" y="115413"/>
            <a:ext cx="4520548" cy="907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028877"/>
            <a:ext cx="9144000" cy="829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5121" y="308226"/>
            <a:ext cx="79279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/>
              <a:t>Every Game Should Provide 4 Types of Fun:</a:t>
            </a:r>
          </a:p>
        </p:txBody>
      </p:sp>
      <p:sp>
        <p:nvSpPr>
          <p:cNvPr id="9" name="Rectangle 8"/>
          <p:cNvSpPr/>
          <p:nvPr/>
        </p:nvSpPr>
        <p:spPr>
          <a:xfrm>
            <a:off x="1565869" y="5713761"/>
            <a:ext cx="1467233" cy="265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71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9871"/>
            <a:ext cx="7520940" cy="838370"/>
          </a:xfrm>
        </p:spPr>
        <p:txBody>
          <a:bodyPr/>
          <a:lstStyle/>
          <a:p>
            <a:r>
              <a:rPr lang="en-US" sz="3600" dirty="0" smtClean="0"/>
              <a:t>What do players really want?</a:t>
            </a:r>
            <a:endParaRPr lang="en-US" sz="3600" dirty="0"/>
          </a:p>
        </p:txBody>
      </p:sp>
      <p:pic>
        <p:nvPicPr>
          <p:cNvPr id="3" name="Picture 2" descr="Screen Shot 2011-10-02 at 8.22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370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19344" y="0"/>
            <a:ext cx="3057760" cy="10602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71744" y="115413"/>
            <a:ext cx="4520548" cy="907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028877"/>
            <a:ext cx="9144000" cy="829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5121" y="308226"/>
            <a:ext cx="79279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Every Game Should Provide 4 Types of Fun:</a:t>
            </a:r>
            <a:endParaRPr lang="en-US" sz="3800" dirty="0"/>
          </a:p>
        </p:txBody>
      </p:sp>
      <p:sp>
        <p:nvSpPr>
          <p:cNvPr id="5" name="Curved Left Arrow 4"/>
          <p:cNvSpPr/>
          <p:nvPr/>
        </p:nvSpPr>
        <p:spPr>
          <a:xfrm>
            <a:off x="6892292" y="985334"/>
            <a:ext cx="1565869" cy="5461742"/>
          </a:xfrm>
          <a:prstGeom prst="curvedLeftArrow">
            <a:avLst/>
          </a:prstGeom>
          <a:solidFill>
            <a:srgbClr val="00FF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65869" y="5713761"/>
            <a:ext cx="1467233" cy="265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" name="Curved Left Arrow 8"/>
          <p:cNvSpPr/>
          <p:nvPr/>
        </p:nvSpPr>
        <p:spPr>
          <a:xfrm rot="10800000">
            <a:off x="288026" y="829510"/>
            <a:ext cx="1565869" cy="5461742"/>
          </a:xfrm>
          <a:prstGeom prst="curvedLeftArrow">
            <a:avLst/>
          </a:prstGeom>
          <a:solidFill>
            <a:srgbClr val="00FF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1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Emotional timeline + Level design = fun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1934" y="1652084"/>
            <a:ext cx="8754074" cy="30822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4334" y="4093223"/>
            <a:ext cx="1549096" cy="33733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23430" y="3468896"/>
            <a:ext cx="1549096" cy="33733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06429" y="2371617"/>
            <a:ext cx="1549096" cy="33733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522518">
            <a:off x="5060796" y="3249428"/>
            <a:ext cx="4172648" cy="33733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100915" y="3551772"/>
            <a:ext cx="1146660" cy="206166"/>
          </a:xfrm>
          <a:prstGeom prst="rightArrow">
            <a:avLst/>
          </a:prstGeom>
          <a:solidFill>
            <a:srgbClr val="00FF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1243577" y="3551772"/>
            <a:ext cx="1146660" cy="206166"/>
          </a:xfrm>
          <a:prstGeom prst="rightArrow">
            <a:avLst/>
          </a:prstGeom>
          <a:solidFill>
            <a:srgbClr val="00FF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6594" y="1257558"/>
            <a:ext cx="7977304" cy="2922304"/>
          </a:xfrm>
          <a:custGeom>
            <a:avLst/>
            <a:gdLst>
              <a:gd name="connsiteX0" fmla="*/ 0 w 7977304"/>
              <a:gd name="connsiteY0" fmla="*/ 1800032 h 2663395"/>
              <a:gd name="connsiteX1" fmla="*/ 221934 w 7977304"/>
              <a:gd name="connsiteY1" fmla="*/ 1812361 h 2663395"/>
              <a:gd name="connsiteX2" fmla="*/ 295912 w 7977304"/>
              <a:gd name="connsiteY2" fmla="*/ 1886335 h 2663395"/>
              <a:gd name="connsiteX3" fmla="*/ 308242 w 7977304"/>
              <a:gd name="connsiteY3" fmla="*/ 1935651 h 2663395"/>
              <a:gd name="connsiteX4" fmla="*/ 320571 w 7977304"/>
              <a:gd name="connsiteY4" fmla="*/ 2021954 h 2663395"/>
              <a:gd name="connsiteX5" fmla="*/ 345231 w 7977304"/>
              <a:gd name="connsiteY5" fmla="*/ 2095928 h 2663395"/>
              <a:gd name="connsiteX6" fmla="*/ 406879 w 7977304"/>
              <a:gd name="connsiteY6" fmla="*/ 2293192 h 2663395"/>
              <a:gd name="connsiteX7" fmla="*/ 419209 w 7977304"/>
              <a:gd name="connsiteY7" fmla="*/ 2330178 h 2663395"/>
              <a:gd name="connsiteX8" fmla="*/ 443868 w 7977304"/>
              <a:gd name="connsiteY8" fmla="*/ 2367165 h 2663395"/>
              <a:gd name="connsiteX9" fmla="*/ 468528 w 7977304"/>
              <a:gd name="connsiteY9" fmla="*/ 2478126 h 2663395"/>
              <a:gd name="connsiteX10" fmla="*/ 517846 w 7977304"/>
              <a:gd name="connsiteY10" fmla="*/ 2071270 h 2663395"/>
              <a:gd name="connsiteX11" fmla="*/ 554835 w 7977304"/>
              <a:gd name="connsiteY11" fmla="*/ 1960309 h 2663395"/>
              <a:gd name="connsiteX12" fmla="*/ 579495 w 7977304"/>
              <a:gd name="connsiteY12" fmla="*/ 1874006 h 2663395"/>
              <a:gd name="connsiteX13" fmla="*/ 616484 w 7977304"/>
              <a:gd name="connsiteY13" fmla="*/ 1713729 h 2663395"/>
              <a:gd name="connsiteX14" fmla="*/ 628813 w 7977304"/>
              <a:gd name="connsiteY14" fmla="*/ 1627426 h 2663395"/>
              <a:gd name="connsiteX15" fmla="*/ 690462 w 7977304"/>
              <a:gd name="connsiteY15" fmla="*/ 1417833 h 2663395"/>
              <a:gd name="connsiteX16" fmla="*/ 838418 w 7977304"/>
              <a:gd name="connsiteY16" fmla="*/ 1319201 h 2663395"/>
              <a:gd name="connsiteX17" fmla="*/ 887737 w 7977304"/>
              <a:gd name="connsiteY17" fmla="*/ 1294543 h 2663395"/>
              <a:gd name="connsiteX18" fmla="*/ 1011034 w 7977304"/>
              <a:gd name="connsiteY18" fmla="*/ 1269885 h 2663395"/>
              <a:gd name="connsiteX19" fmla="*/ 1282286 w 7977304"/>
              <a:gd name="connsiteY19" fmla="*/ 1282214 h 2663395"/>
              <a:gd name="connsiteX20" fmla="*/ 1343935 w 7977304"/>
              <a:gd name="connsiteY20" fmla="*/ 1294543 h 2663395"/>
              <a:gd name="connsiteX21" fmla="*/ 1454902 w 7977304"/>
              <a:gd name="connsiteY21" fmla="*/ 1343859 h 2663395"/>
              <a:gd name="connsiteX22" fmla="*/ 1602858 w 7977304"/>
              <a:gd name="connsiteY22" fmla="*/ 1380846 h 2663395"/>
              <a:gd name="connsiteX23" fmla="*/ 1726155 w 7977304"/>
              <a:gd name="connsiteY23" fmla="*/ 1430162 h 2663395"/>
              <a:gd name="connsiteX24" fmla="*/ 1849452 w 7977304"/>
              <a:gd name="connsiteY24" fmla="*/ 1467149 h 2663395"/>
              <a:gd name="connsiteX25" fmla="*/ 1886441 w 7977304"/>
              <a:gd name="connsiteY25" fmla="*/ 1491807 h 2663395"/>
              <a:gd name="connsiteX26" fmla="*/ 1911100 w 7977304"/>
              <a:gd name="connsiteY26" fmla="*/ 1528794 h 2663395"/>
              <a:gd name="connsiteX27" fmla="*/ 1935760 w 7977304"/>
              <a:gd name="connsiteY27" fmla="*/ 1578110 h 2663395"/>
              <a:gd name="connsiteX28" fmla="*/ 1997408 w 7977304"/>
              <a:gd name="connsiteY28" fmla="*/ 1664413 h 2663395"/>
              <a:gd name="connsiteX29" fmla="*/ 2009738 w 7977304"/>
              <a:gd name="connsiteY29" fmla="*/ 1701400 h 2663395"/>
              <a:gd name="connsiteX30" fmla="*/ 2046727 w 7977304"/>
              <a:gd name="connsiteY30" fmla="*/ 1775374 h 2663395"/>
              <a:gd name="connsiteX31" fmla="*/ 2071386 w 7977304"/>
              <a:gd name="connsiteY31" fmla="*/ 1837019 h 2663395"/>
              <a:gd name="connsiteX32" fmla="*/ 2120705 w 7977304"/>
              <a:gd name="connsiteY32" fmla="*/ 1935651 h 2663395"/>
              <a:gd name="connsiteX33" fmla="*/ 2145364 w 7977304"/>
              <a:gd name="connsiteY33" fmla="*/ 2009625 h 2663395"/>
              <a:gd name="connsiteX34" fmla="*/ 2157694 w 7977304"/>
              <a:gd name="connsiteY34" fmla="*/ 1910993 h 2663395"/>
              <a:gd name="connsiteX35" fmla="*/ 2244002 w 7977304"/>
              <a:gd name="connsiteY35" fmla="*/ 1565781 h 2663395"/>
              <a:gd name="connsiteX36" fmla="*/ 2268661 w 7977304"/>
              <a:gd name="connsiteY36" fmla="*/ 1430162 h 2663395"/>
              <a:gd name="connsiteX37" fmla="*/ 2280991 w 7977304"/>
              <a:gd name="connsiteY37" fmla="*/ 1294543 h 2663395"/>
              <a:gd name="connsiteX38" fmla="*/ 2293320 w 7977304"/>
              <a:gd name="connsiteY38" fmla="*/ 1183583 h 2663395"/>
              <a:gd name="connsiteX39" fmla="*/ 2305650 w 7977304"/>
              <a:gd name="connsiteY39" fmla="*/ 986319 h 2663395"/>
              <a:gd name="connsiteX40" fmla="*/ 2342639 w 7977304"/>
              <a:gd name="connsiteY40" fmla="*/ 912345 h 2663395"/>
              <a:gd name="connsiteX41" fmla="*/ 2404288 w 7977304"/>
              <a:gd name="connsiteY41" fmla="*/ 826042 h 2663395"/>
              <a:gd name="connsiteX42" fmla="*/ 2441277 w 7977304"/>
              <a:gd name="connsiteY42" fmla="*/ 752068 h 2663395"/>
              <a:gd name="connsiteX43" fmla="*/ 2478266 w 7977304"/>
              <a:gd name="connsiteY43" fmla="*/ 690423 h 2663395"/>
              <a:gd name="connsiteX44" fmla="*/ 2490595 w 7977304"/>
              <a:gd name="connsiteY44" fmla="*/ 653436 h 2663395"/>
              <a:gd name="connsiteX45" fmla="*/ 2576903 w 7977304"/>
              <a:gd name="connsiteY45" fmla="*/ 567133 h 2663395"/>
              <a:gd name="connsiteX46" fmla="*/ 2872815 w 7977304"/>
              <a:gd name="connsiteY46" fmla="*/ 320553 h 2663395"/>
              <a:gd name="connsiteX47" fmla="*/ 3020772 w 7977304"/>
              <a:gd name="connsiteY47" fmla="*/ 209592 h 2663395"/>
              <a:gd name="connsiteX48" fmla="*/ 3094750 w 7977304"/>
              <a:gd name="connsiteY48" fmla="*/ 172605 h 2663395"/>
              <a:gd name="connsiteX49" fmla="*/ 3131739 w 7977304"/>
              <a:gd name="connsiteY49" fmla="*/ 135618 h 2663395"/>
              <a:gd name="connsiteX50" fmla="*/ 3181057 w 7977304"/>
              <a:gd name="connsiteY50" fmla="*/ 123289 h 2663395"/>
              <a:gd name="connsiteX51" fmla="*/ 3255036 w 7977304"/>
              <a:gd name="connsiteY51" fmla="*/ 98632 h 2663395"/>
              <a:gd name="connsiteX52" fmla="*/ 3415321 w 7977304"/>
              <a:gd name="connsiteY52" fmla="*/ 36987 h 2663395"/>
              <a:gd name="connsiteX53" fmla="*/ 3563278 w 7977304"/>
              <a:gd name="connsiteY53" fmla="*/ 0 h 2663395"/>
              <a:gd name="connsiteX54" fmla="*/ 3723563 w 7977304"/>
              <a:gd name="connsiteY54" fmla="*/ 24658 h 2663395"/>
              <a:gd name="connsiteX55" fmla="*/ 3760552 w 7977304"/>
              <a:gd name="connsiteY55" fmla="*/ 61645 h 2663395"/>
              <a:gd name="connsiteX56" fmla="*/ 3822201 w 7977304"/>
              <a:gd name="connsiteY56" fmla="*/ 147947 h 2663395"/>
              <a:gd name="connsiteX57" fmla="*/ 3859190 w 7977304"/>
              <a:gd name="connsiteY57" fmla="*/ 209592 h 2663395"/>
              <a:gd name="connsiteX58" fmla="*/ 3933168 w 7977304"/>
              <a:gd name="connsiteY58" fmla="*/ 308224 h 2663395"/>
              <a:gd name="connsiteX59" fmla="*/ 3982487 w 7977304"/>
              <a:gd name="connsiteY59" fmla="*/ 369869 h 2663395"/>
              <a:gd name="connsiteX60" fmla="*/ 4007146 w 7977304"/>
              <a:gd name="connsiteY60" fmla="*/ 406856 h 2663395"/>
              <a:gd name="connsiteX61" fmla="*/ 4044135 w 7977304"/>
              <a:gd name="connsiteY61" fmla="*/ 505488 h 2663395"/>
              <a:gd name="connsiteX62" fmla="*/ 4056465 w 7977304"/>
              <a:gd name="connsiteY62" fmla="*/ 554804 h 2663395"/>
              <a:gd name="connsiteX63" fmla="*/ 4081124 w 7977304"/>
              <a:gd name="connsiteY63" fmla="*/ 628778 h 2663395"/>
              <a:gd name="connsiteX64" fmla="*/ 4093454 w 7977304"/>
              <a:gd name="connsiteY64" fmla="*/ 678094 h 2663395"/>
              <a:gd name="connsiteX65" fmla="*/ 4142773 w 7977304"/>
              <a:gd name="connsiteY65" fmla="*/ 690423 h 2663395"/>
              <a:gd name="connsiteX66" fmla="*/ 4266069 w 7977304"/>
              <a:gd name="connsiteY66" fmla="*/ 616449 h 2663395"/>
              <a:gd name="connsiteX67" fmla="*/ 4401696 w 7977304"/>
              <a:gd name="connsiteY67" fmla="*/ 542475 h 2663395"/>
              <a:gd name="connsiteX68" fmla="*/ 4451015 w 7977304"/>
              <a:gd name="connsiteY68" fmla="*/ 517817 h 2663395"/>
              <a:gd name="connsiteX69" fmla="*/ 4574311 w 7977304"/>
              <a:gd name="connsiteY69" fmla="*/ 505488 h 2663395"/>
              <a:gd name="connsiteX70" fmla="*/ 4660619 w 7977304"/>
              <a:gd name="connsiteY70" fmla="*/ 480830 h 2663395"/>
              <a:gd name="connsiteX71" fmla="*/ 4783916 w 7977304"/>
              <a:gd name="connsiteY71" fmla="*/ 456172 h 2663395"/>
              <a:gd name="connsiteX72" fmla="*/ 5005850 w 7977304"/>
              <a:gd name="connsiteY72" fmla="*/ 468501 h 2663395"/>
              <a:gd name="connsiteX73" fmla="*/ 5067499 w 7977304"/>
              <a:gd name="connsiteY73" fmla="*/ 493159 h 2663395"/>
              <a:gd name="connsiteX74" fmla="*/ 5141477 w 7977304"/>
              <a:gd name="connsiteY74" fmla="*/ 517817 h 2663395"/>
              <a:gd name="connsiteX75" fmla="*/ 5289433 w 7977304"/>
              <a:gd name="connsiteY75" fmla="*/ 542475 h 2663395"/>
              <a:gd name="connsiteX76" fmla="*/ 5560686 w 7977304"/>
              <a:gd name="connsiteY76" fmla="*/ 641107 h 2663395"/>
              <a:gd name="connsiteX77" fmla="*/ 5733301 w 7977304"/>
              <a:gd name="connsiteY77" fmla="*/ 752068 h 2663395"/>
              <a:gd name="connsiteX78" fmla="*/ 5905917 w 7977304"/>
              <a:gd name="connsiteY78" fmla="*/ 826042 h 2663395"/>
              <a:gd name="connsiteX79" fmla="*/ 5979895 w 7977304"/>
              <a:gd name="connsiteY79" fmla="*/ 838371 h 2663395"/>
              <a:gd name="connsiteX80" fmla="*/ 6288137 w 7977304"/>
              <a:gd name="connsiteY80" fmla="*/ 863029 h 2663395"/>
              <a:gd name="connsiteX81" fmla="*/ 6621039 w 7977304"/>
              <a:gd name="connsiteY81" fmla="*/ 937003 h 2663395"/>
              <a:gd name="connsiteX82" fmla="*/ 6793654 w 7977304"/>
              <a:gd name="connsiteY82" fmla="*/ 1010977 h 2663395"/>
              <a:gd name="connsiteX83" fmla="*/ 7015588 w 7977304"/>
              <a:gd name="connsiteY83" fmla="*/ 1208241 h 2663395"/>
              <a:gd name="connsiteX84" fmla="*/ 7077237 w 7977304"/>
              <a:gd name="connsiteY84" fmla="*/ 1257556 h 2663395"/>
              <a:gd name="connsiteX85" fmla="*/ 7114226 w 7977304"/>
              <a:gd name="connsiteY85" fmla="*/ 1282214 h 2663395"/>
              <a:gd name="connsiteX86" fmla="*/ 7151215 w 7977304"/>
              <a:gd name="connsiteY86" fmla="*/ 1294543 h 2663395"/>
              <a:gd name="connsiteX87" fmla="*/ 7212863 w 7977304"/>
              <a:gd name="connsiteY87" fmla="*/ 1319201 h 2663395"/>
              <a:gd name="connsiteX88" fmla="*/ 7262182 w 7977304"/>
              <a:gd name="connsiteY88" fmla="*/ 1343859 h 2663395"/>
              <a:gd name="connsiteX89" fmla="*/ 7348490 w 7977304"/>
              <a:gd name="connsiteY89" fmla="*/ 1368517 h 2663395"/>
              <a:gd name="connsiteX90" fmla="*/ 7397808 w 7977304"/>
              <a:gd name="connsiteY90" fmla="*/ 1454820 h 2663395"/>
              <a:gd name="connsiteX91" fmla="*/ 7471787 w 7977304"/>
              <a:gd name="connsiteY91" fmla="*/ 1590439 h 2663395"/>
              <a:gd name="connsiteX92" fmla="*/ 7545765 w 7977304"/>
              <a:gd name="connsiteY92" fmla="*/ 1676742 h 2663395"/>
              <a:gd name="connsiteX93" fmla="*/ 7582754 w 7977304"/>
              <a:gd name="connsiteY93" fmla="*/ 1726058 h 2663395"/>
              <a:gd name="connsiteX94" fmla="*/ 7644402 w 7977304"/>
              <a:gd name="connsiteY94" fmla="*/ 1738387 h 2663395"/>
              <a:gd name="connsiteX95" fmla="*/ 7706051 w 7977304"/>
              <a:gd name="connsiteY95" fmla="*/ 1763045 h 2663395"/>
              <a:gd name="connsiteX96" fmla="*/ 7743040 w 7977304"/>
              <a:gd name="connsiteY96" fmla="*/ 1800032 h 2663395"/>
              <a:gd name="connsiteX97" fmla="*/ 7780029 w 7977304"/>
              <a:gd name="connsiteY97" fmla="*/ 1861677 h 2663395"/>
              <a:gd name="connsiteX98" fmla="*/ 7878666 w 7977304"/>
              <a:gd name="connsiteY98" fmla="*/ 1910993 h 2663395"/>
              <a:gd name="connsiteX99" fmla="*/ 7977304 w 7977304"/>
              <a:gd name="connsiteY99" fmla="*/ 1960309 h 266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7977304" h="2663395">
                <a:moveTo>
                  <a:pt x="0" y="1800032"/>
                </a:moveTo>
                <a:lnTo>
                  <a:pt x="221934" y="1812361"/>
                </a:lnTo>
                <a:cubicBezTo>
                  <a:pt x="255412" y="1822125"/>
                  <a:pt x="275913" y="1857767"/>
                  <a:pt x="295912" y="1886335"/>
                </a:cubicBezTo>
                <a:cubicBezTo>
                  <a:pt x="305630" y="1900216"/>
                  <a:pt x="305211" y="1918980"/>
                  <a:pt x="308242" y="1935651"/>
                </a:cubicBezTo>
                <a:cubicBezTo>
                  <a:pt x="313441" y="1964242"/>
                  <a:pt x="314036" y="1993639"/>
                  <a:pt x="320571" y="2021954"/>
                </a:cubicBezTo>
                <a:cubicBezTo>
                  <a:pt x="326416" y="2047280"/>
                  <a:pt x="337896" y="2070992"/>
                  <a:pt x="345231" y="2095928"/>
                </a:cubicBezTo>
                <a:cubicBezTo>
                  <a:pt x="423847" y="2363204"/>
                  <a:pt x="347907" y="2135942"/>
                  <a:pt x="406879" y="2293192"/>
                </a:cubicBezTo>
                <a:cubicBezTo>
                  <a:pt x="411442" y="2305360"/>
                  <a:pt x="413397" y="2318554"/>
                  <a:pt x="419209" y="2330178"/>
                </a:cubicBezTo>
                <a:cubicBezTo>
                  <a:pt x="425836" y="2343431"/>
                  <a:pt x="437241" y="2353912"/>
                  <a:pt x="443868" y="2367165"/>
                </a:cubicBezTo>
                <a:cubicBezTo>
                  <a:pt x="459045" y="2397517"/>
                  <a:pt x="463792" y="2449712"/>
                  <a:pt x="468528" y="2478126"/>
                </a:cubicBezTo>
                <a:cubicBezTo>
                  <a:pt x="497936" y="2889837"/>
                  <a:pt x="466146" y="2553781"/>
                  <a:pt x="517846" y="2071270"/>
                </a:cubicBezTo>
                <a:cubicBezTo>
                  <a:pt x="522000" y="2032504"/>
                  <a:pt x="543205" y="1997522"/>
                  <a:pt x="554835" y="1960309"/>
                </a:cubicBezTo>
                <a:cubicBezTo>
                  <a:pt x="563760" y="1931752"/>
                  <a:pt x="571275" y="1902774"/>
                  <a:pt x="579495" y="1874006"/>
                </a:cubicBezTo>
                <a:cubicBezTo>
                  <a:pt x="614421" y="1629524"/>
                  <a:pt x="565710" y="1933737"/>
                  <a:pt x="616484" y="1713729"/>
                </a:cubicBezTo>
                <a:cubicBezTo>
                  <a:pt x="623019" y="1685414"/>
                  <a:pt x="623375" y="1655972"/>
                  <a:pt x="628813" y="1627426"/>
                </a:cubicBezTo>
                <a:cubicBezTo>
                  <a:pt x="636636" y="1586358"/>
                  <a:pt x="641288" y="1467004"/>
                  <a:pt x="690462" y="1417833"/>
                </a:cubicBezTo>
                <a:cubicBezTo>
                  <a:pt x="715252" y="1393045"/>
                  <a:pt x="827161" y="1324829"/>
                  <a:pt x="838418" y="1319201"/>
                </a:cubicBezTo>
                <a:cubicBezTo>
                  <a:pt x="854858" y="1310982"/>
                  <a:pt x="870064" y="1299592"/>
                  <a:pt x="887737" y="1294543"/>
                </a:cubicBezTo>
                <a:cubicBezTo>
                  <a:pt x="928037" y="1283029"/>
                  <a:pt x="969935" y="1278104"/>
                  <a:pt x="1011034" y="1269885"/>
                </a:cubicBezTo>
                <a:cubicBezTo>
                  <a:pt x="1101451" y="1273995"/>
                  <a:pt x="1192023" y="1275528"/>
                  <a:pt x="1282286" y="1282214"/>
                </a:cubicBezTo>
                <a:cubicBezTo>
                  <a:pt x="1303185" y="1283762"/>
                  <a:pt x="1324054" y="1287916"/>
                  <a:pt x="1343935" y="1294543"/>
                </a:cubicBezTo>
                <a:cubicBezTo>
                  <a:pt x="1465843" y="1335177"/>
                  <a:pt x="1312617" y="1305056"/>
                  <a:pt x="1454902" y="1343859"/>
                </a:cubicBezTo>
                <a:cubicBezTo>
                  <a:pt x="1619548" y="1388760"/>
                  <a:pt x="1437550" y="1318859"/>
                  <a:pt x="1602858" y="1380846"/>
                </a:cubicBezTo>
                <a:cubicBezTo>
                  <a:pt x="1644305" y="1396388"/>
                  <a:pt x="1683212" y="1419427"/>
                  <a:pt x="1726155" y="1430162"/>
                </a:cubicBezTo>
                <a:cubicBezTo>
                  <a:pt x="1753724" y="1437054"/>
                  <a:pt x="1831441" y="1455142"/>
                  <a:pt x="1849452" y="1467149"/>
                </a:cubicBezTo>
                <a:lnTo>
                  <a:pt x="1886441" y="1491807"/>
                </a:lnTo>
                <a:cubicBezTo>
                  <a:pt x="1894661" y="1504136"/>
                  <a:pt x="1903748" y="1515929"/>
                  <a:pt x="1911100" y="1528794"/>
                </a:cubicBezTo>
                <a:cubicBezTo>
                  <a:pt x="1920219" y="1544751"/>
                  <a:pt x="1926019" y="1562525"/>
                  <a:pt x="1935760" y="1578110"/>
                </a:cubicBezTo>
                <a:cubicBezTo>
                  <a:pt x="1949724" y="1600451"/>
                  <a:pt x="1984365" y="1638328"/>
                  <a:pt x="1997408" y="1664413"/>
                </a:cubicBezTo>
                <a:cubicBezTo>
                  <a:pt x="2003220" y="1676037"/>
                  <a:pt x="2004460" y="1689524"/>
                  <a:pt x="2009738" y="1701400"/>
                </a:cubicBezTo>
                <a:cubicBezTo>
                  <a:pt x="2020935" y="1726592"/>
                  <a:pt x="2035318" y="1750277"/>
                  <a:pt x="2046727" y="1775374"/>
                </a:cubicBezTo>
                <a:cubicBezTo>
                  <a:pt x="2055885" y="1795521"/>
                  <a:pt x="2062111" y="1816925"/>
                  <a:pt x="2071386" y="1837019"/>
                </a:cubicBezTo>
                <a:cubicBezTo>
                  <a:pt x="2086791" y="1870394"/>
                  <a:pt x="2109081" y="1900779"/>
                  <a:pt x="2120705" y="1935651"/>
                </a:cubicBezTo>
                <a:lnTo>
                  <a:pt x="2145364" y="2009625"/>
                </a:lnTo>
                <a:cubicBezTo>
                  <a:pt x="2149474" y="1976748"/>
                  <a:pt x="2151494" y="1943541"/>
                  <a:pt x="2157694" y="1910993"/>
                </a:cubicBezTo>
                <a:cubicBezTo>
                  <a:pt x="2192396" y="1728818"/>
                  <a:pt x="2199909" y="1756840"/>
                  <a:pt x="2244002" y="1565781"/>
                </a:cubicBezTo>
                <a:cubicBezTo>
                  <a:pt x="2254334" y="1521010"/>
                  <a:pt x="2262453" y="1475688"/>
                  <a:pt x="2268661" y="1430162"/>
                </a:cubicBezTo>
                <a:cubicBezTo>
                  <a:pt x="2274794" y="1385186"/>
                  <a:pt x="2276474" y="1339710"/>
                  <a:pt x="2280991" y="1294543"/>
                </a:cubicBezTo>
                <a:cubicBezTo>
                  <a:pt x="2284694" y="1257513"/>
                  <a:pt x="2290352" y="1220679"/>
                  <a:pt x="2293320" y="1183583"/>
                </a:cubicBezTo>
                <a:cubicBezTo>
                  <a:pt x="2298574" y="1117910"/>
                  <a:pt x="2298753" y="1051840"/>
                  <a:pt x="2305650" y="986319"/>
                </a:cubicBezTo>
                <a:cubicBezTo>
                  <a:pt x="2309296" y="951684"/>
                  <a:pt x="2326015" y="941435"/>
                  <a:pt x="2342639" y="912345"/>
                </a:cubicBezTo>
                <a:cubicBezTo>
                  <a:pt x="2385915" y="836616"/>
                  <a:pt x="2344038" y="886287"/>
                  <a:pt x="2404288" y="826042"/>
                </a:cubicBezTo>
                <a:cubicBezTo>
                  <a:pt x="2416618" y="801384"/>
                  <a:pt x="2428075" y="776270"/>
                  <a:pt x="2441277" y="752068"/>
                </a:cubicBezTo>
                <a:cubicBezTo>
                  <a:pt x="2452753" y="731031"/>
                  <a:pt x="2467549" y="711857"/>
                  <a:pt x="2478266" y="690423"/>
                </a:cubicBezTo>
                <a:cubicBezTo>
                  <a:pt x="2484078" y="678799"/>
                  <a:pt x="2482476" y="663584"/>
                  <a:pt x="2490595" y="653436"/>
                </a:cubicBezTo>
                <a:cubicBezTo>
                  <a:pt x="2516011" y="621667"/>
                  <a:pt x="2546284" y="593923"/>
                  <a:pt x="2576903" y="567133"/>
                </a:cubicBezTo>
                <a:cubicBezTo>
                  <a:pt x="2948436" y="242060"/>
                  <a:pt x="2636861" y="505936"/>
                  <a:pt x="2872815" y="320553"/>
                </a:cubicBezTo>
                <a:cubicBezTo>
                  <a:pt x="2947424" y="261935"/>
                  <a:pt x="2940524" y="256400"/>
                  <a:pt x="3020772" y="209592"/>
                </a:cubicBezTo>
                <a:cubicBezTo>
                  <a:pt x="3044586" y="195701"/>
                  <a:pt x="3071810" y="187897"/>
                  <a:pt x="3094750" y="172605"/>
                </a:cubicBezTo>
                <a:cubicBezTo>
                  <a:pt x="3109258" y="162933"/>
                  <a:pt x="3116600" y="144269"/>
                  <a:pt x="3131739" y="135618"/>
                </a:cubicBezTo>
                <a:cubicBezTo>
                  <a:pt x="3146452" y="127211"/>
                  <a:pt x="3164826" y="128158"/>
                  <a:pt x="3181057" y="123289"/>
                </a:cubicBezTo>
                <a:cubicBezTo>
                  <a:pt x="3205954" y="115820"/>
                  <a:pt x="3231144" y="108871"/>
                  <a:pt x="3255036" y="98632"/>
                </a:cubicBezTo>
                <a:cubicBezTo>
                  <a:pt x="3306979" y="76372"/>
                  <a:pt x="3360029" y="50809"/>
                  <a:pt x="3415321" y="36987"/>
                </a:cubicBezTo>
                <a:cubicBezTo>
                  <a:pt x="3614562" y="-12821"/>
                  <a:pt x="3361998" y="67089"/>
                  <a:pt x="3563278" y="0"/>
                </a:cubicBezTo>
                <a:cubicBezTo>
                  <a:pt x="3616706" y="8219"/>
                  <a:pt x="3671967" y="8535"/>
                  <a:pt x="3723563" y="24658"/>
                </a:cubicBezTo>
                <a:cubicBezTo>
                  <a:pt x="3740206" y="29859"/>
                  <a:pt x="3749204" y="48407"/>
                  <a:pt x="3760552" y="61645"/>
                </a:cubicBezTo>
                <a:cubicBezTo>
                  <a:pt x="3777248" y="81122"/>
                  <a:pt x="3807188" y="123927"/>
                  <a:pt x="3822201" y="147947"/>
                </a:cubicBezTo>
                <a:cubicBezTo>
                  <a:pt x="3834902" y="168268"/>
                  <a:pt x="3845549" y="189890"/>
                  <a:pt x="3859190" y="209592"/>
                </a:cubicBezTo>
                <a:cubicBezTo>
                  <a:pt x="3882584" y="243381"/>
                  <a:pt x="3908110" y="275650"/>
                  <a:pt x="3933168" y="308224"/>
                </a:cubicBezTo>
                <a:cubicBezTo>
                  <a:pt x="3949213" y="329082"/>
                  <a:pt x="3967889" y="347974"/>
                  <a:pt x="3982487" y="369869"/>
                </a:cubicBezTo>
                <a:lnTo>
                  <a:pt x="4007146" y="406856"/>
                </a:lnTo>
                <a:cubicBezTo>
                  <a:pt x="4038795" y="533442"/>
                  <a:pt x="3995779" y="376545"/>
                  <a:pt x="4044135" y="505488"/>
                </a:cubicBezTo>
                <a:cubicBezTo>
                  <a:pt x="4050085" y="521354"/>
                  <a:pt x="4051596" y="538574"/>
                  <a:pt x="4056465" y="554804"/>
                </a:cubicBezTo>
                <a:cubicBezTo>
                  <a:pt x="4063934" y="579700"/>
                  <a:pt x="4074820" y="603562"/>
                  <a:pt x="4081124" y="628778"/>
                </a:cubicBezTo>
                <a:cubicBezTo>
                  <a:pt x="4085234" y="645217"/>
                  <a:pt x="4081472" y="666113"/>
                  <a:pt x="4093454" y="678094"/>
                </a:cubicBezTo>
                <a:cubicBezTo>
                  <a:pt x="4105437" y="690076"/>
                  <a:pt x="4126333" y="686313"/>
                  <a:pt x="4142773" y="690423"/>
                </a:cubicBezTo>
                <a:cubicBezTo>
                  <a:pt x="4205385" y="627815"/>
                  <a:pt x="4157470" y="666569"/>
                  <a:pt x="4266069" y="616449"/>
                </a:cubicBezTo>
                <a:cubicBezTo>
                  <a:pt x="4368835" y="569021"/>
                  <a:pt x="4310014" y="593406"/>
                  <a:pt x="4401696" y="542475"/>
                </a:cubicBezTo>
                <a:cubicBezTo>
                  <a:pt x="4417763" y="533549"/>
                  <a:pt x="4433043" y="521668"/>
                  <a:pt x="4451015" y="517817"/>
                </a:cubicBezTo>
                <a:cubicBezTo>
                  <a:pt x="4491402" y="509163"/>
                  <a:pt x="4533212" y="509598"/>
                  <a:pt x="4574311" y="505488"/>
                </a:cubicBezTo>
                <a:cubicBezTo>
                  <a:pt x="4603080" y="497269"/>
                  <a:pt x="4631494" y="487683"/>
                  <a:pt x="4660619" y="480830"/>
                </a:cubicBezTo>
                <a:cubicBezTo>
                  <a:pt x="4701418" y="471231"/>
                  <a:pt x="4783916" y="456172"/>
                  <a:pt x="4783916" y="456172"/>
                </a:cubicBezTo>
                <a:cubicBezTo>
                  <a:pt x="4857894" y="460282"/>
                  <a:pt x="4932380" y="458919"/>
                  <a:pt x="5005850" y="468501"/>
                </a:cubicBezTo>
                <a:cubicBezTo>
                  <a:pt x="5027797" y="471363"/>
                  <a:pt x="5046699" y="485596"/>
                  <a:pt x="5067499" y="493159"/>
                </a:cubicBezTo>
                <a:cubicBezTo>
                  <a:pt x="5091927" y="502041"/>
                  <a:pt x="5116103" y="512179"/>
                  <a:pt x="5141477" y="517817"/>
                </a:cubicBezTo>
                <a:cubicBezTo>
                  <a:pt x="5190285" y="528663"/>
                  <a:pt x="5240927" y="530349"/>
                  <a:pt x="5289433" y="542475"/>
                </a:cubicBezTo>
                <a:cubicBezTo>
                  <a:pt x="5380913" y="565344"/>
                  <a:pt x="5482315" y="585131"/>
                  <a:pt x="5560686" y="641107"/>
                </a:cubicBezTo>
                <a:cubicBezTo>
                  <a:pt x="5647671" y="703236"/>
                  <a:pt x="5640933" y="702808"/>
                  <a:pt x="5733301" y="752068"/>
                </a:cubicBezTo>
                <a:cubicBezTo>
                  <a:pt x="5795571" y="785277"/>
                  <a:pt x="5839221" y="809369"/>
                  <a:pt x="5905917" y="826042"/>
                </a:cubicBezTo>
                <a:cubicBezTo>
                  <a:pt x="5930170" y="832105"/>
                  <a:pt x="5955012" y="835963"/>
                  <a:pt x="5979895" y="838371"/>
                </a:cubicBezTo>
                <a:cubicBezTo>
                  <a:pt x="6082491" y="848299"/>
                  <a:pt x="6185390" y="854810"/>
                  <a:pt x="6288137" y="863029"/>
                </a:cubicBezTo>
                <a:cubicBezTo>
                  <a:pt x="6400278" y="883417"/>
                  <a:pt x="6512205" y="900727"/>
                  <a:pt x="6621039" y="937003"/>
                </a:cubicBezTo>
                <a:cubicBezTo>
                  <a:pt x="6680426" y="956798"/>
                  <a:pt x="6740996" y="977127"/>
                  <a:pt x="6793654" y="1010977"/>
                </a:cubicBezTo>
                <a:cubicBezTo>
                  <a:pt x="6969722" y="1124158"/>
                  <a:pt x="6917040" y="1120648"/>
                  <a:pt x="7015588" y="1208241"/>
                </a:cubicBezTo>
                <a:cubicBezTo>
                  <a:pt x="7035257" y="1225723"/>
                  <a:pt x="7056184" y="1241767"/>
                  <a:pt x="7077237" y="1257556"/>
                </a:cubicBezTo>
                <a:cubicBezTo>
                  <a:pt x="7089092" y="1266446"/>
                  <a:pt x="7100972" y="1275587"/>
                  <a:pt x="7114226" y="1282214"/>
                </a:cubicBezTo>
                <a:cubicBezTo>
                  <a:pt x="7125851" y="1288026"/>
                  <a:pt x="7139046" y="1289980"/>
                  <a:pt x="7151215" y="1294543"/>
                </a:cubicBezTo>
                <a:cubicBezTo>
                  <a:pt x="7171938" y="1302314"/>
                  <a:pt x="7192638" y="1310213"/>
                  <a:pt x="7212863" y="1319201"/>
                </a:cubicBezTo>
                <a:cubicBezTo>
                  <a:pt x="7229659" y="1326665"/>
                  <a:pt x="7245288" y="1336619"/>
                  <a:pt x="7262182" y="1343859"/>
                </a:cubicBezTo>
                <a:cubicBezTo>
                  <a:pt x="7286946" y="1354472"/>
                  <a:pt x="7323463" y="1362261"/>
                  <a:pt x="7348490" y="1368517"/>
                </a:cubicBezTo>
                <a:cubicBezTo>
                  <a:pt x="7364929" y="1397285"/>
                  <a:pt x="7381941" y="1425733"/>
                  <a:pt x="7397808" y="1454820"/>
                </a:cubicBezTo>
                <a:cubicBezTo>
                  <a:pt x="7440301" y="1532719"/>
                  <a:pt x="7407916" y="1490076"/>
                  <a:pt x="7471787" y="1590439"/>
                </a:cubicBezTo>
                <a:cubicBezTo>
                  <a:pt x="7516327" y="1660426"/>
                  <a:pt x="7496716" y="1619521"/>
                  <a:pt x="7545765" y="1676742"/>
                </a:cubicBezTo>
                <a:cubicBezTo>
                  <a:pt x="7559138" y="1692343"/>
                  <a:pt x="7565328" y="1715168"/>
                  <a:pt x="7582754" y="1726058"/>
                </a:cubicBezTo>
                <a:cubicBezTo>
                  <a:pt x="7600525" y="1737164"/>
                  <a:pt x="7624329" y="1732366"/>
                  <a:pt x="7644402" y="1738387"/>
                </a:cubicBezTo>
                <a:cubicBezTo>
                  <a:pt x="7665601" y="1744746"/>
                  <a:pt x="7685501" y="1754826"/>
                  <a:pt x="7706051" y="1763045"/>
                </a:cubicBezTo>
                <a:cubicBezTo>
                  <a:pt x="7718381" y="1775374"/>
                  <a:pt x="7733368" y="1785524"/>
                  <a:pt x="7743040" y="1800032"/>
                </a:cubicBezTo>
                <a:cubicBezTo>
                  <a:pt x="7768904" y="1838826"/>
                  <a:pt x="7737361" y="1836078"/>
                  <a:pt x="7780029" y="1861677"/>
                </a:cubicBezTo>
                <a:cubicBezTo>
                  <a:pt x="7811550" y="1880589"/>
                  <a:pt x="7848080" y="1890603"/>
                  <a:pt x="7878666" y="1910993"/>
                </a:cubicBezTo>
                <a:cubicBezTo>
                  <a:pt x="7959484" y="1964868"/>
                  <a:pt x="7923008" y="1960309"/>
                  <a:pt x="7977304" y="196030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99843" y="2201120"/>
            <a:ext cx="1202143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Fiero</a:t>
            </a:r>
            <a:br>
              <a:rPr lang="en-US" dirty="0" smtClean="0"/>
            </a:br>
            <a:r>
              <a:rPr lang="en-US" dirty="0"/>
              <a:t>Hard fun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78666" y="2524286"/>
            <a:ext cx="1097341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Curiosity</a:t>
            </a:r>
          </a:p>
          <a:p>
            <a:r>
              <a:rPr lang="en-US" dirty="0" smtClean="0"/>
              <a:t>Easy fun</a:t>
            </a:r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rcRect l="-55045" r="-55045"/>
          <a:stretch>
            <a:fillRect/>
          </a:stretch>
        </p:blipFill>
        <p:spPr>
          <a:xfrm>
            <a:off x="3954697" y="2012576"/>
            <a:ext cx="792228" cy="377088"/>
          </a:xfrm>
        </p:spPr>
      </p:pic>
      <p:sp>
        <p:nvSpPr>
          <p:cNvPr id="18" name="Right Arrow 17"/>
          <p:cNvSpPr/>
          <p:nvPr/>
        </p:nvSpPr>
        <p:spPr>
          <a:xfrm rot="10800000">
            <a:off x="4392089" y="2098037"/>
            <a:ext cx="1146660" cy="206166"/>
          </a:xfrm>
          <a:prstGeom prst="rightArrow">
            <a:avLst/>
          </a:prstGeom>
          <a:solidFill>
            <a:srgbClr val="00FF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026623" y="3267182"/>
            <a:ext cx="327905" cy="251716"/>
          </a:xfrm>
          <a:custGeom>
            <a:avLst/>
            <a:gdLst>
              <a:gd name="connsiteX0" fmla="*/ 0 w 327905"/>
              <a:gd name="connsiteY0" fmla="*/ 234251 h 251716"/>
              <a:gd name="connsiteX1" fmla="*/ 320571 w 327905"/>
              <a:gd name="connsiteY1" fmla="*/ 234251 h 251716"/>
              <a:gd name="connsiteX2" fmla="*/ 295912 w 327905"/>
              <a:gd name="connsiteY2" fmla="*/ 160277 h 251716"/>
              <a:gd name="connsiteX3" fmla="*/ 258923 w 327905"/>
              <a:gd name="connsiteY3" fmla="*/ 73974 h 251716"/>
              <a:gd name="connsiteX4" fmla="*/ 234264 w 327905"/>
              <a:gd name="connsiteY4" fmla="*/ 36987 h 251716"/>
              <a:gd name="connsiteX5" fmla="*/ 221934 w 327905"/>
              <a:gd name="connsiteY5" fmla="*/ 0 h 25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905" h="251716">
                <a:moveTo>
                  <a:pt x="0" y="234251"/>
                </a:moveTo>
                <a:cubicBezTo>
                  <a:pt x="87907" y="244018"/>
                  <a:pt x="247996" y="268118"/>
                  <a:pt x="320571" y="234251"/>
                </a:cubicBezTo>
                <a:cubicBezTo>
                  <a:pt x="344125" y="223260"/>
                  <a:pt x="304132" y="184935"/>
                  <a:pt x="295912" y="160277"/>
                </a:cubicBezTo>
                <a:cubicBezTo>
                  <a:pt x="282080" y="118784"/>
                  <a:pt x="283298" y="116629"/>
                  <a:pt x="258923" y="73974"/>
                </a:cubicBezTo>
                <a:cubicBezTo>
                  <a:pt x="251571" y="61109"/>
                  <a:pt x="240891" y="50240"/>
                  <a:pt x="234264" y="36987"/>
                </a:cubicBezTo>
                <a:cubicBezTo>
                  <a:pt x="228452" y="25363"/>
                  <a:pt x="221934" y="0"/>
                  <a:pt x="22193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4795978"/>
            <a:ext cx="9144000" cy="2062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07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95978"/>
            <a:ext cx="9144000" cy="2062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lesson taken from film: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9989" r="-39989"/>
          <a:stretch>
            <a:fillRect/>
          </a:stretch>
        </p:blipFill>
        <p:spPr>
          <a:xfrm>
            <a:off x="-867712" y="1171254"/>
            <a:ext cx="10902284" cy="5189314"/>
          </a:xfrm>
        </p:spPr>
      </p:pic>
    </p:spTree>
    <p:extLst>
      <p:ext uri="{BB962C8B-B14F-4D97-AF65-F5344CB8AC3E}">
        <p14:creationId xmlns:p14="http://schemas.microsoft.com/office/powerpoint/2010/main" val="3776806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95978"/>
            <a:ext cx="9144000" cy="2062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difficulty curve used In games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" b="-9"/>
          <a:stretch/>
        </p:blipFill>
        <p:spPr>
          <a:xfrm>
            <a:off x="485887" y="1109609"/>
            <a:ext cx="8195086" cy="4795976"/>
          </a:xfrm>
        </p:spPr>
      </p:pic>
    </p:spTree>
    <p:extLst>
      <p:ext uri="{BB962C8B-B14F-4D97-AF65-F5344CB8AC3E}">
        <p14:creationId xmlns:p14="http://schemas.microsoft.com/office/powerpoint/2010/main" val="3225914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69" b="7044"/>
          <a:stretch/>
        </p:blipFill>
        <p:spPr>
          <a:xfrm>
            <a:off x="0" y="-203200"/>
            <a:ext cx="9144000" cy="7327900"/>
          </a:xfrm>
        </p:spPr>
      </p:pic>
      <p:sp>
        <p:nvSpPr>
          <p:cNvPr id="7" name="TextBox 6"/>
          <p:cNvSpPr txBox="1"/>
          <p:nvPr/>
        </p:nvSpPr>
        <p:spPr>
          <a:xfrm>
            <a:off x="3515360" y="185942"/>
            <a:ext cx="48285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chemeClr val="bg1"/>
                </a:solidFill>
              </a:rPr>
              <a:t>Fun</a:t>
            </a:r>
          </a:p>
          <a:p>
            <a:pPr algn="ctr"/>
            <a:r>
              <a:rPr lang="en-US" sz="7000" dirty="0" smtClean="0">
                <a:solidFill>
                  <a:schemeClr val="bg1"/>
                </a:solidFill>
              </a:rPr>
              <a:t>Questions?</a:t>
            </a:r>
            <a:endParaRPr lang="en-US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1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29" y="2474017"/>
            <a:ext cx="2185482" cy="548640"/>
          </a:xfrm>
        </p:spPr>
        <p:txBody>
          <a:bodyPr/>
          <a:lstStyle/>
          <a:p>
            <a:r>
              <a:rPr lang="en-US" sz="6600" dirty="0" smtClean="0"/>
              <a:t>You</a:t>
            </a:r>
            <a:endParaRPr lang="en-US" sz="6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73794" y="2458266"/>
            <a:ext cx="369759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/>
              <a:t>players</a:t>
            </a:r>
            <a:endParaRPr lang="en-US" sz="6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74958" y="2472306"/>
            <a:ext cx="2550928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/>
              <a:t>game</a:t>
            </a:r>
            <a:endParaRPr lang="en-US" sz="6600" dirty="0"/>
          </a:p>
        </p:txBody>
      </p:sp>
      <p:sp>
        <p:nvSpPr>
          <p:cNvPr id="8" name="Rectangle 7"/>
          <p:cNvSpPr/>
          <p:nvPr/>
        </p:nvSpPr>
        <p:spPr>
          <a:xfrm>
            <a:off x="606230" y="1619120"/>
            <a:ext cx="145579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0" dirty="0" smtClean="0">
                <a:solidFill>
                  <a:srgbClr val="FF0000"/>
                </a:solidFill>
                <a:latin typeface="Gill Sans"/>
                <a:cs typeface="Gill Sans"/>
              </a:rPr>
              <a:t>X</a:t>
            </a:r>
            <a:endParaRPr lang="en-US" sz="140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3933168" y="406857"/>
            <a:ext cx="2996113" cy="1849348"/>
          </a:xfrm>
          <a:prstGeom prst="curvedDownArrow">
            <a:avLst/>
          </a:prstGeom>
          <a:solidFill>
            <a:srgbClr val="00FF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rot="10971675">
            <a:off x="3666359" y="3283964"/>
            <a:ext cx="2996113" cy="1849348"/>
          </a:xfrm>
          <a:prstGeom prst="curvedDownArrow">
            <a:avLst/>
          </a:prstGeom>
          <a:solidFill>
            <a:srgbClr val="00FF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108700"/>
            <a:ext cx="9156480" cy="749300"/>
          </a:xfrm>
          <a:prstGeom prst="rect">
            <a:avLst/>
          </a:prstGeom>
          <a:solidFill>
            <a:srgbClr val="D6D7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Untitled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" b="-926"/>
          <a:stretch/>
        </p:blipFill>
        <p:spPr>
          <a:xfrm>
            <a:off x="0" y="0"/>
            <a:ext cx="9156480" cy="6197600"/>
          </a:xfrm>
        </p:spPr>
      </p:pic>
    </p:spTree>
    <p:extLst>
      <p:ext uri="{BB962C8B-B14F-4D97-AF65-F5344CB8AC3E}">
        <p14:creationId xmlns:p14="http://schemas.microsoft.com/office/powerpoint/2010/main" val="112540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 t="18575" b="-24945"/>
          <a:stretch/>
        </p:blipFill>
        <p:spPr>
          <a:xfrm>
            <a:off x="0" y="2296523"/>
            <a:ext cx="9144000" cy="7598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Tissue tests</a:t>
            </a:r>
            <a:endParaRPr lang="en-US" sz="5000" dirty="0"/>
          </a:p>
        </p:txBody>
      </p:sp>
      <p:sp>
        <p:nvSpPr>
          <p:cNvPr id="5" name="Rectangle 4"/>
          <p:cNvSpPr/>
          <p:nvPr/>
        </p:nvSpPr>
        <p:spPr>
          <a:xfrm>
            <a:off x="1714500" y="2159000"/>
            <a:ext cx="6527800" cy="1219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Find people who’ve never </a:t>
            </a:r>
            <a:r>
              <a:rPr lang="en-US" sz="3200" dirty="0"/>
              <a:t>seen </a:t>
            </a:r>
            <a:r>
              <a:rPr lang="en-US" sz="3200" dirty="0" smtClean="0"/>
              <a:t>your game. Why? </a:t>
            </a:r>
          </a:p>
          <a:p>
            <a:pPr marL="0" indent="0"/>
            <a:r>
              <a:rPr lang="en-US" sz="3200" dirty="0" smtClean="0"/>
              <a:t>	They have fresh eyes</a:t>
            </a:r>
            <a:r>
              <a:rPr lang="en-US" sz="3200" dirty="0"/>
              <a:t>.</a:t>
            </a:r>
            <a:endParaRPr lang="en-US" sz="3200" dirty="0" smtClean="0"/>
          </a:p>
          <a:p>
            <a:pPr marL="0" indent="0"/>
            <a:r>
              <a:rPr lang="en-US" sz="3200" dirty="0" smtClean="0"/>
              <a:t>	They tell you what should be obvious.</a:t>
            </a:r>
          </a:p>
        </p:txBody>
      </p:sp>
    </p:spTree>
    <p:extLst>
      <p:ext uri="{BB962C8B-B14F-4D97-AF65-F5344CB8AC3E}">
        <p14:creationId xmlns:p14="http://schemas.microsoft.com/office/powerpoint/2010/main" val="178591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84" y="1663700"/>
            <a:ext cx="7640116" cy="860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Tissue tests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dirty="0" smtClean="0"/>
              <a:t>They have </a:t>
            </a:r>
            <a:r>
              <a:rPr lang="en-US" sz="3200" dirty="0"/>
              <a:t>open </a:t>
            </a:r>
            <a:r>
              <a:rPr lang="en-US" sz="3200" dirty="0" smtClean="0"/>
              <a:t>minds.</a:t>
            </a:r>
          </a:p>
          <a:p>
            <a:pPr marL="0" indent="0"/>
            <a:r>
              <a:rPr lang="en-US" sz="3200" dirty="0" smtClean="0"/>
              <a:t>They reveal LOW HANGING FRUIT.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284" y="3225800"/>
            <a:ext cx="762000" cy="363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62900" y="3225800"/>
            <a:ext cx="1181100" cy="363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7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5556"/>
          <a:stretch/>
        </p:blipFill>
        <p:spPr>
          <a:xfrm>
            <a:off x="1139164" y="2813576"/>
            <a:ext cx="6658636" cy="4044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How to conduct playtests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Say as little as possible before they play.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Let </a:t>
            </a:r>
            <a:r>
              <a:rPr lang="en-US" sz="3200" dirty="0"/>
              <a:t>the game speak for </a:t>
            </a:r>
            <a:r>
              <a:rPr lang="en-US" sz="3200" dirty="0" smtClean="0"/>
              <a:t>itself.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Show them the controls and that’s it.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84" y="3225800"/>
            <a:ext cx="1133880" cy="363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97800" y="3225800"/>
            <a:ext cx="1346200" cy="363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8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782" y="398923"/>
            <a:ext cx="7520940" cy="3194577"/>
          </a:xfrm>
        </p:spPr>
        <p:txBody>
          <a:bodyPr>
            <a:normAutofit/>
          </a:bodyPr>
          <a:lstStyle/>
          <a:p>
            <a:pPr marL="0" indent="0"/>
            <a:r>
              <a:rPr lang="en-US" sz="3200" dirty="0" smtClean="0"/>
              <a:t>Allow Playtesters to:</a:t>
            </a:r>
          </a:p>
          <a:p>
            <a:pPr marL="457200" indent="-457200">
              <a:buFont typeface="Arial"/>
              <a:buChar char="•"/>
            </a:pPr>
            <a:r>
              <a:rPr lang="en-US" sz="4400" dirty="0" smtClean="0"/>
              <a:t>Fail</a:t>
            </a:r>
            <a:r>
              <a:rPr lang="en-US" sz="3200" dirty="0" smtClean="0"/>
              <a:t>… only help them figure something out once you’ve learned all you can</a:t>
            </a:r>
          </a:p>
          <a:p>
            <a:pPr marL="457200" indent="-457200">
              <a:buFont typeface="Arial"/>
              <a:buChar char="•"/>
            </a:pPr>
            <a:r>
              <a:rPr lang="en-US" sz="4400" dirty="0" smtClean="0"/>
              <a:t>Find fun</a:t>
            </a:r>
            <a:r>
              <a:rPr lang="mr-IN" sz="3200" dirty="0" smtClean="0"/>
              <a:t>…</a:t>
            </a:r>
            <a:r>
              <a:rPr lang="en-US" sz="3200" dirty="0" smtClean="0"/>
              <a:t> players screwing around can help you discover new/alt gameplay</a:t>
            </a:r>
            <a:endParaRPr lang="en-US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593500"/>
            <a:ext cx="3949045" cy="3100000"/>
          </a:xfrm>
          <a:prstGeom prst="rect">
            <a:avLst/>
          </a:prstGeom>
        </p:spPr>
      </p:pic>
      <p:pic>
        <p:nvPicPr>
          <p:cNvPr id="7" name="Picture 6" descr="giph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66" y="3593500"/>
            <a:ext cx="5511112" cy="31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4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What’s the Think aloud protocol?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5800"/>
            <a:ext cx="91440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75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184</TotalTime>
  <Words>457</Words>
  <Application>Microsoft Macintosh PowerPoint</Application>
  <PresentationFormat>On-screen Show (4:3)</PresentationFormat>
  <Paragraphs>90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Angles</vt:lpstr>
      <vt:lpstr>Playtesting</vt:lpstr>
      <vt:lpstr>PowerPoint Presentation</vt:lpstr>
      <vt:lpstr>You</vt:lpstr>
      <vt:lpstr>PowerPoint Presentation</vt:lpstr>
      <vt:lpstr>Tissue tests</vt:lpstr>
      <vt:lpstr>Tissue tests</vt:lpstr>
      <vt:lpstr>How to conduct playtests</vt:lpstr>
      <vt:lpstr>PowerPoint Presentation</vt:lpstr>
      <vt:lpstr>What’s the Think aloud protocol?</vt:lpstr>
      <vt:lpstr>What’s the Think aloud protocol?</vt:lpstr>
      <vt:lpstr>4 Types of game testing</vt:lpstr>
      <vt:lpstr>4 Types of game testing</vt:lpstr>
      <vt:lpstr>During the Playtest ask these questions in your head:</vt:lpstr>
      <vt:lpstr>PowerPoint Presentation</vt:lpstr>
      <vt:lpstr>survey questions</vt:lpstr>
      <vt:lpstr>survey answer format</vt:lpstr>
      <vt:lpstr>interview questions:</vt:lpstr>
      <vt:lpstr>PowerPoint Presentation</vt:lpstr>
      <vt:lpstr>What do players really want?</vt:lpstr>
      <vt:lpstr>What do players really want?</vt:lpstr>
      <vt:lpstr>What do players really want?</vt:lpstr>
      <vt:lpstr>Emotional timeline + Level design = fun</vt:lpstr>
      <vt:lpstr>It’s a lesson taken from film:</vt:lpstr>
      <vt:lpstr>Dominant difficulty curve used In games</vt:lpstr>
      <vt:lpstr>PowerPoint Presentation</vt:lpstr>
    </vt:vector>
  </TitlesOfParts>
  <Company>DePaul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Playtesting</dc:title>
  <dc:creator>Brian Schrank</dc:creator>
  <cp:lastModifiedBy>Brian Schrank</cp:lastModifiedBy>
  <cp:revision>63</cp:revision>
  <dcterms:created xsi:type="dcterms:W3CDTF">2011-10-02T22:52:26Z</dcterms:created>
  <dcterms:modified xsi:type="dcterms:W3CDTF">2019-04-30T21:08:18Z</dcterms:modified>
</cp:coreProperties>
</file>